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6"/>
    <p:sldMasterId id="2147483808" r:id="rId7"/>
  </p:sldMasterIdLst>
  <p:notesMasterIdLst>
    <p:notesMasterId r:id="rId24"/>
  </p:notesMasterIdLst>
  <p:handoutMasterIdLst>
    <p:handoutMasterId r:id="rId25"/>
  </p:handoutMasterIdLst>
  <p:sldIdLst>
    <p:sldId id="366" r:id="rId8"/>
    <p:sldId id="259" r:id="rId9"/>
    <p:sldId id="355" r:id="rId10"/>
    <p:sldId id="357" r:id="rId11"/>
    <p:sldId id="359" r:id="rId12"/>
    <p:sldId id="354" r:id="rId13"/>
    <p:sldId id="352" r:id="rId14"/>
    <p:sldId id="358" r:id="rId15"/>
    <p:sldId id="361" r:id="rId16"/>
    <p:sldId id="364" r:id="rId17"/>
    <p:sldId id="2145708665" r:id="rId18"/>
    <p:sldId id="2145708666" r:id="rId19"/>
    <p:sldId id="2145708667" r:id="rId20"/>
    <p:sldId id="2145708668" r:id="rId21"/>
    <p:sldId id="2145708669" r:id="rId22"/>
    <p:sldId id="2145708670" r:id="rId23"/>
  </p:sldIdLst>
  <p:sldSz cx="12193588" cy="7621588"/>
  <p:notesSz cx="6797675" cy="9856788"/>
  <p:defaultTextStyle>
    <a:defPPr>
      <a:defRPr lang="sv-SE"/>
    </a:defPPr>
    <a:lvl1pPr algn="l" rtl="0" fontAlgn="base">
      <a:spcBef>
        <a:spcPct val="0"/>
      </a:spcBef>
      <a:spcAft>
        <a:spcPct val="0"/>
      </a:spcAft>
      <a:defRPr kern="1200">
        <a:solidFill>
          <a:schemeClr val="tx1"/>
        </a:solidFill>
        <a:latin typeface="Arial" charset="0"/>
        <a:ea typeface="+mn-ea"/>
        <a:cs typeface="Arial" charset="0"/>
      </a:defRPr>
    </a:lvl1pPr>
    <a:lvl2pPr marL="609676" algn="l" rtl="0" fontAlgn="base">
      <a:spcBef>
        <a:spcPct val="0"/>
      </a:spcBef>
      <a:spcAft>
        <a:spcPct val="0"/>
      </a:spcAft>
      <a:defRPr kern="1200">
        <a:solidFill>
          <a:schemeClr val="tx1"/>
        </a:solidFill>
        <a:latin typeface="Arial" charset="0"/>
        <a:ea typeface="+mn-ea"/>
        <a:cs typeface="Arial" charset="0"/>
      </a:defRPr>
    </a:lvl2pPr>
    <a:lvl3pPr marL="1219352" algn="l" rtl="0" fontAlgn="base">
      <a:spcBef>
        <a:spcPct val="0"/>
      </a:spcBef>
      <a:spcAft>
        <a:spcPct val="0"/>
      </a:spcAft>
      <a:defRPr kern="1200">
        <a:solidFill>
          <a:schemeClr val="tx1"/>
        </a:solidFill>
        <a:latin typeface="Arial" charset="0"/>
        <a:ea typeface="+mn-ea"/>
        <a:cs typeface="Arial" charset="0"/>
      </a:defRPr>
    </a:lvl3pPr>
    <a:lvl4pPr marL="1829029" algn="l" rtl="0" fontAlgn="base">
      <a:spcBef>
        <a:spcPct val="0"/>
      </a:spcBef>
      <a:spcAft>
        <a:spcPct val="0"/>
      </a:spcAft>
      <a:defRPr kern="1200">
        <a:solidFill>
          <a:schemeClr val="tx1"/>
        </a:solidFill>
        <a:latin typeface="Arial" charset="0"/>
        <a:ea typeface="+mn-ea"/>
        <a:cs typeface="Arial" charset="0"/>
      </a:defRPr>
    </a:lvl4pPr>
    <a:lvl5pPr marL="2438705" algn="l" rtl="0" fontAlgn="base">
      <a:spcBef>
        <a:spcPct val="0"/>
      </a:spcBef>
      <a:spcAft>
        <a:spcPct val="0"/>
      </a:spcAft>
      <a:defRPr kern="1200">
        <a:solidFill>
          <a:schemeClr val="tx1"/>
        </a:solidFill>
        <a:latin typeface="Arial" charset="0"/>
        <a:ea typeface="+mn-ea"/>
        <a:cs typeface="Arial" charset="0"/>
      </a:defRPr>
    </a:lvl5pPr>
    <a:lvl6pPr marL="3048381" algn="l" defTabSz="1219352" rtl="0" eaLnBrk="1" latinLnBrk="0" hangingPunct="1">
      <a:defRPr kern="1200">
        <a:solidFill>
          <a:schemeClr val="tx1"/>
        </a:solidFill>
        <a:latin typeface="Arial" charset="0"/>
        <a:ea typeface="+mn-ea"/>
        <a:cs typeface="Arial" charset="0"/>
      </a:defRPr>
    </a:lvl6pPr>
    <a:lvl7pPr marL="3658057" algn="l" defTabSz="1219352" rtl="0" eaLnBrk="1" latinLnBrk="0" hangingPunct="1">
      <a:defRPr kern="1200">
        <a:solidFill>
          <a:schemeClr val="tx1"/>
        </a:solidFill>
        <a:latin typeface="Arial" charset="0"/>
        <a:ea typeface="+mn-ea"/>
        <a:cs typeface="Arial" charset="0"/>
      </a:defRPr>
    </a:lvl7pPr>
    <a:lvl8pPr marL="4267733" algn="l" defTabSz="1219352" rtl="0" eaLnBrk="1" latinLnBrk="0" hangingPunct="1">
      <a:defRPr kern="1200">
        <a:solidFill>
          <a:schemeClr val="tx1"/>
        </a:solidFill>
        <a:latin typeface="Arial" charset="0"/>
        <a:ea typeface="+mn-ea"/>
        <a:cs typeface="Arial" charset="0"/>
      </a:defRPr>
    </a:lvl8pPr>
    <a:lvl9pPr marL="4877410" algn="l" defTabSz="1219352"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401"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10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31"/>
    <a:srgbClr val="FF3300"/>
    <a:srgbClr val="E96191"/>
    <a:srgbClr val="DA002F"/>
    <a:srgbClr val="FEF4F0"/>
    <a:srgbClr val="B3CCAC"/>
    <a:srgbClr val="B0D0A6"/>
    <a:srgbClr val="FBE1E8"/>
    <a:srgbClr val="C6DAC0"/>
    <a:srgbClr val="E6C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2019" autoAdjust="0"/>
  </p:normalViewPr>
  <p:slideViewPr>
    <p:cSldViewPr>
      <p:cViewPr varScale="1">
        <p:scale>
          <a:sx n="115" d="100"/>
          <a:sy n="115" d="100"/>
        </p:scale>
        <p:origin x="432" y="84"/>
      </p:cViewPr>
      <p:guideLst>
        <p:guide orient="horz" pos="2401"/>
        <p:guide pos="3841"/>
      </p:guideLst>
    </p:cSldViewPr>
  </p:slideViewPr>
  <p:notesTextViewPr>
    <p:cViewPr>
      <p:scale>
        <a:sx n="1" d="1"/>
        <a:sy n="1" d="1"/>
      </p:scale>
      <p:origin x="0" y="0"/>
    </p:cViewPr>
  </p:notesTextViewPr>
  <p:sorterViewPr>
    <p:cViewPr varScale="1">
      <p:scale>
        <a:sx n="100" d="100"/>
        <a:sy n="100" d="100"/>
      </p:scale>
      <p:origin x="0" y="1800"/>
    </p:cViewPr>
  </p:sorterViewPr>
  <p:notesViewPr>
    <p:cSldViewPr>
      <p:cViewPr varScale="1">
        <p:scale>
          <a:sx n="85" d="100"/>
          <a:sy n="85" d="100"/>
        </p:scale>
        <p:origin x="-3186" y="-90"/>
      </p:cViewPr>
      <p:guideLst>
        <p:guide orient="horz" pos="3105"/>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atin typeface="Arial" charset="0"/>
                <a:cs typeface="+mn-cs"/>
              </a:defRPr>
            </a:lvl1pPr>
          </a:lstStyle>
          <a:p>
            <a:pPr>
              <a:defRPr/>
            </a:pPr>
            <a:endParaRPr lang="sv-SE"/>
          </a:p>
        </p:txBody>
      </p:sp>
      <p:sp>
        <p:nvSpPr>
          <p:cNvPr id="3" name="Platshållare för datum 2"/>
          <p:cNvSpPr>
            <a:spLocks noGrp="1"/>
          </p:cNvSpPr>
          <p:nvPr>
            <p:ph type="dt" sz="quarter" idx="1"/>
          </p:nvPr>
        </p:nvSpPr>
        <p:spPr>
          <a:xfrm>
            <a:off x="3850443" y="0"/>
            <a:ext cx="2945659" cy="492839"/>
          </a:xfrm>
          <a:prstGeom prst="rect">
            <a:avLst/>
          </a:prstGeom>
        </p:spPr>
        <p:txBody>
          <a:bodyPr vert="horz" lIns="91440" tIns="45720" rIns="91440" bIns="45720" rtlCol="0"/>
          <a:lstStyle>
            <a:lvl1pPr algn="r">
              <a:defRPr sz="1200">
                <a:latin typeface="Arial" charset="0"/>
                <a:cs typeface="+mn-cs"/>
              </a:defRPr>
            </a:lvl1pPr>
          </a:lstStyle>
          <a:p>
            <a:pPr>
              <a:defRPr/>
            </a:pPr>
            <a:fld id="{8CC96780-9840-45C8-B3FF-D2CB0F162603}" type="datetimeFigureOut">
              <a:rPr lang="sv-SE"/>
              <a:pPr>
                <a:defRPr/>
              </a:pPr>
              <a:t>2024-06-10</a:t>
            </a:fld>
            <a:endParaRPr lang="sv-SE"/>
          </a:p>
        </p:txBody>
      </p:sp>
      <p:sp>
        <p:nvSpPr>
          <p:cNvPr id="4" name="Platshållare för sidfot 3"/>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sv-SE"/>
          </a:p>
        </p:txBody>
      </p:sp>
      <p:sp>
        <p:nvSpPr>
          <p:cNvPr id="5" name="Platshållare för bildnummer 4"/>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atin typeface="Arial" charset="0"/>
                <a:cs typeface="+mn-cs"/>
              </a:defRPr>
            </a:lvl1pPr>
          </a:lstStyle>
          <a:p>
            <a:pPr>
              <a:defRPr/>
            </a:pPr>
            <a:fld id="{04C63394-F0ED-4F13-AD7C-755F7FC4D112}" type="slidenum">
              <a:rPr lang="sv-SE"/>
              <a:pPr>
                <a:defRPr/>
              </a:pPr>
              <a:t>‹#›</a:t>
            </a:fld>
            <a:endParaRPr lang="sv-SE"/>
          </a:p>
        </p:txBody>
      </p:sp>
    </p:spTree>
    <p:extLst>
      <p:ext uri="{BB962C8B-B14F-4D97-AF65-F5344CB8AC3E}">
        <p14:creationId xmlns:p14="http://schemas.microsoft.com/office/powerpoint/2010/main" val="4066485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2839"/>
          </a:xfrm>
          <a:prstGeom prst="rect">
            <a:avLst/>
          </a:prstGeom>
        </p:spPr>
        <p:txBody>
          <a:bodyPr vert="horz" lIns="91440" tIns="45720" rIns="91440" bIns="45720" rtlCol="0"/>
          <a:lstStyle>
            <a:lvl1pPr algn="r">
              <a:defRPr sz="1200"/>
            </a:lvl1pPr>
          </a:lstStyle>
          <a:p>
            <a:fld id="{5E8FDAF1-C826-4273-AFD9-16DD9780718F}" type="datetimeFigureOut">
              <a:rPr lang="sv-SE" smtClean="0"/>
              <a:t>2024-06-10</a:t>
            </a:fld>
            <a:endParaRPr lang="sv-SE"/>
          </a:p>
        </p:txBody>
      </p:sp>
      <p:sp>
        <p:nvSpPr>
          <p:cNvPr id="4" name="Platshållare för bildobjekt 3"/>
          <p:cNvSpPr>
            <a:spLocks noGrp="1" noRot="1" noChangeAspect="1"/>
          </p:cNvSpPr>
          <p:nvPr>
            <p:ph type="sldImg" idx="2"/>
          </p:nvPr>
        </p:nvSpPr>
        <p:spPr>
          <a:xfrm>
            <a:off x="442913" y="739775"/>
            <a:ext cx="5911850" cy="36957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681974"/>
            <a:ext cx="5438140" cy="443555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62238"/>
            <a:ext cx="2945659" cy="492839"/>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362238"/>
            <a:ext cx="2945659" cy="492839"/>
          </a:xfrm>
          <a:prstGeom prst="rect">
            <a:avLst/>
          </a:prstGeom>
        </p:spPr>
        <p:txBody>
          <a:bodyPr vert="horz" lIns="91440" tIns="45720" rIns="91440" bIns="45720" rtlCol="0" anchor="b"/>
          <a:lstStyle>
            <a:lvl1pPr algn="r">
              <a:defRPr sz="1200"/>
            </a:lvl1pPr>
          </a:lstStyle>
          <a:p>
            <a:fld id="{0989E3C7-28AE-4353-AAA8-F0D47A823C63}" type="slidenum">
              <a:rPr lang="sv-SE" smtClean="0"/>
              <a:t>‹#›</a:t>
            </a:fld>
            <a:endParaRPr lang="sv-SE"/>
          </a:p>
        </p:txBody>
      </p:sp>
    </p:spTree>
    <p:extLst>
      <p:ext uri="{BB962C8B-B14F-4D97-AF65-F5344CB8AC3E}">
        <p14:creationId xmlns:p14="http://schemas.microsoft.com/office/powerpoint/2010/main" val="172843338"/>
      </p:ext>
    </p:extLst>
  </p:cSld>
  <p:clrMap bg1="lt1" tx1="dk1" bg2="lt2" tx2="dk2" accent1="accent1" accent2="accent2" accent3="accent3" accent4="accent4" accent5="accent5" accent6="accent6" hlink="hlink" folHlink="folHlink"/>
  <p:notesStyle>
    <a:lvl1pPr marL="0" algn="l" defTabSz="1219352" rtl="0" eaLnBrk="1" latinLnBrk="0" hangingPunct="1">
      <a:defRPr sz="1600" kern="1200">
        <a:solidFill>
          <a:schemeClr val="tx1"/>
        </a:solidFill>
        <a:latin typeface="+mn-lt"/>
        <a:ea typeface="+mn-ea"/>
        <a:cs typeface="+mn-cs"/>
      </a:defRPr>
    </a:lvl1pPr>
    <a:lvl2pPr marL="609676" algn="l" defTabSz="1219352" rtl="0" eaLnBrk="1" latinLnBrk="0" hangingPunct="1">
      <a:defRPr sz="1600" kern="1200">
        <a:solidFill>
          <a:schemeClr val="tx1"/>
        </a:solidFill>
        <a:latin typeface="+mn-lt"/>
        <a:ea typeface="+mn-ea"/>
        <a:cs typeface="+mn-cs"/>
      </a:defRPr>
    </a:lvl2pPr>
    <a:lvl3pPr marL="1219352" algn="l" defTabSz="1219352" rtl="0" eaLnBrk="1" latinLnBrk="0" hangingPunct="1">
      <a:defRPr sz="1600" kern="1200">
        <a:solidFill>
          <a:schemeClr val="tx1"/>
        </a:solidFill>
        <a:latin typeface="+mn-lt"/>
        <a:ea typeface="+mn-ea"/>
        <a:cs typeface="+mn-cs"/>
      </a:defRPr>
    </a:lvl3pPr>
    <a:lvl4pPr marL="1829029" algn="l" defTabSz="1219352" rtl="0" eaLnBrk="1" latinLnBrk="0" hangingPunct="1">
      <a:defRPr sz="1600" kern="1200">
        <a:solidFill>
          <a:schemeClr val="tx1"/>
        </a:solidFill>
        <a:latin typeface="+mn-lt"/>
        <a:ea typeface="+mn-ea"/>
        <a:cs typeface="+mn-cs"/>
      </a:defRPr>
    </a:lvl4pPr>
    <a:lvl5pPr marL="2438705" algn="l" defTabSz="1219352" rtl="0" eaLnBrk="1" latinLnBrk="0" hangingPunct="1">
      <a:defRPr sz="1600" kern="1200">
        <a:solidFill>
          <a:schemeClr val="tx1"/>
        </a:solidFill>
        <a:latin typeface="+mn-lt"/>
        <a:ea typeface="+mn-ea"/>
        <a:cs typeface="+mn-cs"/>
      </a:defRPr>
    </a:lvl5pPr>
    <a:lvl6pPr marL="3048381" algn="l" defTabSz="1219352" rtl="0" eaLnBrk="1" latinLnBrk="0" hangingPunct="1">
      <a:defRPr sz="1600" kern="1200">
        <a:solidFill>
          <a:schemeClr val="tx1"/>
        </a:solidFill>
        <a:latin typeface="+mn-lt"/>
        <a:ea typeface="+mn-ea"/>
        <a:cs typeface="+mn-cs"/>
      </a:defRPr>
    </a:lvl6pPr>
    <a:lvl7pPr marL="3658057" algn="l" defTabSz="1219352" rtl="0" eaLnBrk="1" latinLnBrk="0" hangingPunct="1">
      <a:defRPr sz="1600" kern="1200">
        <a:solidFill>
          <a:schemeClr val="tx1"/>
        </a:solidFill>
        <a:latin typeface="+mn-lt"/>
        <a:ea typeface="+mn-ea"/>
        <a:cs typeface="+mn-cs"/>
      </a:defRPr>
    </a:lvl7pPr>
    <a:lvl8pPr marL="4267733" algn="l" defTabSz="1219352" rtl="0" eaLnBrk="1" latinLnBrk="0" hangingPunct="1">
      <a:defRPr sz="1600" kern="1200">
        <a:solidFill>
          <a:schemeClr val="tx1"/>
        </a:solidFill>
        <a:latin typeface="+mn-lt"/>
        <a:ea typeface="+mn-ea"/>
        <a:cs typeface="+mn-cs"/>
      </a:defRPr>
    </a:lvl8pPr>
    <a:lvl9pPr marL="4877410" algn="l" defTabSz="121935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2005</a:t>
            </a:r>
            <a:r>
              <a:rPr lang="sv-SE" baseline="0" dirty="0"/>
              <a:t> års informationsutredning (SOU 2007:45) </a:t>
            </a:r>
          </a:p>
          <a:p>
            <a:r>
              <a:rPr lang="sv-SE" baseline="0" dirty="0"/>
              <a:t>Utredningen uppskattade att det årligen felaktigt utbetalades 18-20 miljarder kronor från välfärdssystemet i början av 2000-talet. </a:t>
            </a:r>
            <a:endParaRPr lang="sv-SE" b="1" baseline="0" dirty="0">
              <a:solidFill>
                <a:srgbClr val="FF0000"/>
              </a:solidFill>
            </a:endParaRPr>
          </a:p>
          <a:p>
            <a:endParaRPr lang="sv-SE" baseline="0" dirty="0"/>
          </a:p>
          <a:p>
            <a:r>
              <a:rPr lang="sv-SE" baseline="0" dirty="0"/>
              <a:t>För att minska dom felaktiga utbetalningarna kom lagen </a:t>
            </a:r>
            <a:r>
              <a:rPr lang="sv-SE" sz="1200" i="1" dirty="0"/>
              <a:t>om underrättelseskyldighet vid felaktigas utbetalningar från välfärdssystemen </a:t>
            </a:r>
            <a:r>
              <a:rPr lang="sv-SE" sz="1200" i="0" dirty="0"/>
              <a:t>till</a:t>
            </a:r>
            <a:r>
              <a:rPr lang="sv-SE" sz="1200" i="1" dirty="0"/>
              <a:t>.</a:t>
            </a:r>
            <a:r>
              <a:rPr lang="sv-SE" sz="1200" i="1" baseline="0" dirty="0"/>
              <a:t> </a:t>
            </a:r>
            <a:r>
              <a:rPr lang="sv-SE" sz="1200" i="0" baseline="0" dirty="0"/>
              <a:t>Lagen innebär en underrättelseskyldighet mellan myndigheter vid misstanke om felaktiga utbetalningar.  </a:t>
            </a:r>
            <a:endParaRPr lang="sv-SE" sz="1200" i="1" baseline="0" dirty="0"/>
          </a:p>
          <a:p>
            <a:endParaRPr lang="sv-SE" sz="1200" i="1" baseline="0" dirty="0"/>
          </a:p>
          <a:p>
            <a:r>
              <a:rPr lang="sv-SE" sz="1200" i="0" baseline="0" dirty="0"/>
              <a:t>Från och med 1 januari 2020 har lagens tillämpningsområde utökats. (SFS </a:t>
            </a:r>
            <a:r>
              <a:rPr lang="sv-SE" sz="1200" dirty="0"/>
              <a:t>2019:653) </a:t>
            </a:r>
            <a:endParaRPr lang="sv-SE" i="0" baseline="0" dirty="0"/>
          </a:p>
        </p:txBody>
      </p:sp>
      <p:sp>
        <p:nvSpPr>
          <p:cNvPr id="4" name="Platshållare för bildnummer 3"/>
          <p:cNvSpPr>
            <a:spLocks noGrp="1"/>
          </p:cNvSpPr>
          <p:nvPr>
            <p:ph type="sldNum" sz="quarter" idx="10"/>
          </p:nvPr>
        </p:nvSpPr>
        <p:spPr/>
        <p:txBody>
          <a:bodyPr/>
          <a:lstStyle/>
          <a:p>
            <a:fld id="{FE5C8991-D57F-4F57-99D8-D1041714389F}" type="slidenum">
              <a:rPr lang="sv-SE" smtClean="0"/>
              <a:t>2</a:t>
            </a:fld>
            <a:endParaRPr lang="sv-SE"/>
          </a:p>
        </p:txBody>
      </p:sp>
    </p:spTree>
    <p:extLst>
      <p:ext uri="{BB962C8B-B14F-4D97-AF65-F5344CB8AC3E}">
        <p14:creationId xmlns:p14="http://schemas.microsoft.com/office/powerpoint/2010/main" val="124062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1§ andra stycket:</a:t>
            </a:r>
          </a:p>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3</a:t>
            </a:fld>
            <a:endParaRPr lang="sv-SE"/>
          </a:p>
        </p:txBody>
      </p:sp>
    </p:spTree>
    <p:extLst>
      <p:ext uri="{BB962C8B-B14F-4D97-AF65-F5344CB8AC3E}">
        <p14:creationId xmlns:p14="http://schemas.microsoft.com/office/powerpoint/2010/main" val="208813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4</a:t>
            </a:fld>
            <a:endParaRPr lang="sv-SE"/>
          </a:p>
        </p:txBody>
      </p:sp>
    </p:spTree>
    <p:extLst>
      <p:ext uri="{BB962C8B-B14F-4D97-AF65-F5344CB8AC3E}">
        <p14:creationId xmlns:p14="http://schemas.microsoft.com/office/powerpoint/2010/main" val="268623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5</a:t>
            </a:fld>
            <a:endParaRPr lang="sv-SE"/>
          </a:p>
        </p:txBody>
      </p:sp>
    </p:spTree>
    <p:extLst>
      <p:ext uri="{BB962C8B-B14F-4D97-AF65-F5344CB8AC3E}">
        <p14:creationId xmlns:p14="http://schemas.microsoft.com/office/powerpoint/2010/main" val="241784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7</a:t>
            </a:fld>
            <a:endParaRPr lang="sv-SE"/>
          </a:p>
        </p:txBody>
      </p:sp>
    </p:spTree>
    <p:extLst>
      <p:ext uri="{BB962C8B-B14F-4D97-AF65-F5344CB8AC3E}">
        <p14:creationId xmlns:p14="http://schemas.microsoft.com/office/powerpoint/2010/main" val="2003310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8</a:t>
            </a:fld>
            <a:endParaRPr lang="sv-SE"/>
          </a:p>
        </p:txBody>
      </p:sp>
    </p:spTree>
    <p:extLst>
      <p:ext uri="{BB962C8B-B14F-4D97-AF65-F5344CB8AC3E}">
        <p14:creationId xmlns:p14="http://schemas.microsoft.com/office/powerpoint/2010/main" val="230169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FE5C8991-D57F-4F57-99D8-D1041714389F}" type="slidenum">
              <a:rPr lang="sv-SE" smtClean="0"/>
              <a:t>10</a:t>
            </a:fld>
            <a:endParaRPr lang="sv-SE"/>
          </a:p>
        </p:txBody>
      </p:sp>
    </p:spTree>
    <p:extLst>
      <p:ext uri="{BB962C8B-B14F-4D97-AF65-F5344CB8AC3E}">
        <p14:creationId xmlns:p14="http://schemas.microsoft.com/office/powerpoint/2010/main" val="3541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0" name="Platshållare för text 9" title="Liten rubrik startsida"/>
          <p:cNvSpPr>
            <a:spLocks noGrp="1"/>
          </p:cNvSpPr>
          <p:nvPr>
            <p:ph type="body" sz="quarter" idx="10" hasCustomPrompt="1"/>
          </p:nvPr>
        </p:nvSpPr>
        <p:spPr>
          <a:xfrm>
            <a:off x="2351892" y="1969274"/>
            <a:ext cx="7489807" cy="575853"/>
          </a:xfrm>
        </p:spPr>
        <p:txBody>
          <a:bodyPr/>
          <a:lstStyle>
            <a:lvl1pPr marL="0" indent="0" algn="ctr">
              <a:buNone/>
              <a:defRPr sz="2667" b="0" spc="0" baseline="0">
                <a:solidFill>
                  <a:schemeClr val="tx1">
                    <a:lumMod val="90000"/>
                    <a:lumOff val="10000"/>
                  </a:schemeClr>
                </a:solidFill>
              </a:defRPr>
            </a:lvl1pPr>
          </a:lstStyle>
          <a:p>
            <a:pPr lvl="0"/>
            <a:r>
              <a:rPr lang="sv-SE" dirty="0"/>
              <a:t>Liten rubrik</a:t>
            </a:r>
          </a:p>
        </p:txBody>
      </p:sp>
      <p:sp>
        <p:nvSpPr>
          <p:cNvPr id="2" name="Rubrik 1" title="Rubrik titelsida"/>
          <p:cNvSpPr>
            <a:spLocks noGrp="1"/>
          </p:cNvSpPr>
          <p:nvPr>
            <p:ph type="ctrTitle"/>
          </p:nvPr>
        </p:nvSpPr>
        <p:spPr>
          <a:xfrm>
            <a:off x="914519" y="2753277"/>
            <a:ext cx="10364550" cy="1633702"/>
          </a:xfrm>
        </p:spPr>
        <p:txBody>
          <a:bodyPr/>
          <a:lstStyle>
            <a:lvl1pPr algn="ctr">
              <a:defRPr sz="4801" baseline="0"/>
            </a:lvl1pPr>
          </a:lstStyle>
          <a:p>
            <a:r>
              <a:rPr lang="sv-SE"/>
              <a:t>Klicka här för att ändra mall för rubrikformat</a:t>
            </a:r>
            <a:endParaRPr lang="sv-SE" dirty="0"/>
          </a:p>
        </p:txBody>
      </p:sp>
      <p:sp>
        <p:nvSpPr>
          <p:cNvPr id="3" name="Underrubrik 2" title="Underrubrik titelsida"/>
          <p:cNvSpPr>
            <a:spLocks noGrp="1"/>
          </p:cNvSpPr>
          <p:nvPr>
            <p:ph type="subTitle" idx="1" hasCustomPrompt="1"/>
          </p:nvPr>
        </p:nvSpPr>
        <p:spPr>
          <a:xfrm>
            <a:off x="1829038" y="4675070"/>
            <a:ext cx="8535512" cy="1947739"/>
          </a:xfrm>
        </p:spPr>
        <p:txBody>
          <a:bodyPr/>
          <a:lstStyle>
            <a:lvl1pPr marL="0" indent="0" algn="ctr">
              <a:spcBef>
                <a:spcPts val="800"/>
              </a:spcBef>
              <a:buNone/>
              <a:defRPr sz="2134" spc="0" baseline="0">
                <a:solidFill>
                  <a:schemeClr val="tx1">
                    <a:lumMod val="75000"/>
                    <a:lumOff val="25000"/>
                  </a:schemeClr>
                </a:solidFill>
              </a:defRPr>
            </a:lvl1pPr>
            <a:lvl2pPr marL="609676" indent="0" algn="ctr">
              <a:buNone/>
              <a:defRPr/>
            </a:lvl2pPr>
            <a:lvl3pPr marL="1219352" indent="0" algn="ctr">
              <a:buNone/>
              <a:defRPr/>
            </a:lvl3pPr>
            <a:lvl4pPr marL="1829029" indent="0" algn="ctr">
              <a:buNone/>
              <a:defRPr/>
            </a:lvl4pPr>
            <a:lvl5pPr marL="2438705" indent="0" algn="ctr">
              <a:buNone/>
              <a:defRPr/>
            </a:lvl5pPr>
            <a:lvl6pPr marL="3048381" indent="0" algn="ctr">
              <a:buNone/>
              <a:defRPr/>
            </a:lvl6pPr>
            <a:lvl7pPr marL="3658057" indent="0" algn="ctr">
              <a:buNone/>
              <a:defRPr/>
            </a:lvl7pPr>
            <a:lvl8pPr marL="4267733" indent="0" algn="ctr">
              <a:buNone/>
              <a:defRPr/>
            </a:lvl8pPr>
            <a:lvl9pPr marL="4877410" indent="0" algn="ctr">
              <a:buNone/>
              <a:defRPr/>
            </a:lvl9pPr>
          </a:lstStyle>
          <a:p>
            <a:r>
              <a:rPr lang="sv-SE" dirty="0"/>
              <a:t>Underrubrik</a:t>
            </a:r>
          </a:p>
        </p:txBody>
      </p:sp>
      <p:cxnSp>
        <p:nvCxnSpPr>
          <p:cNvPr id="5" name="Rak 4">
            <a:extLst>
              <a:ext uri="{FF2B5EF4-FFF2-40B4-BE49-F238E27FC236}">
                <a16:creationId xmlns:a16="http://schemas.microsoft.com/office/drawing/2014/main" id="{9D80730E-9B74-8B42-84F2-18F6E03553E3}"/>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4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d och rubrik">
    <p:spTree>
      <p:nvGrpSpPr>
        <p:cNvPr id="1" name=""/>
        <p:cNvGrpSpPr/>
        <p:nvPr/>
      </p:nvGrpSpPr>
      <p:grpSpPr>
        <a:xfrm>
          <a:off x="0" y="0"/>
          <a:ext cx="0" cy="0"/>
          <a:chOff x="0" y="0"/>
          <a:chExt cx="0" cy="0"/>
        </a:xfrm>
      </p:grpSpPr>
      <p:sp>
        <p:nvSpPr>
          <p:cNvPr id="8" name="Platshållare för bild 7" title="Fotografi"/>
          <p:cNvSpPr>
            <a:spLocks noGrp="1"/>
          </p:cNvSpPr>
          <p:nvPr>
            <p:ph type="pic" sz="quarter" idx="12"/>
          </p:nvPr>
        </p:nvSpPr>
        <p:spPr>
          <a:xfrm>
            <a:off x="0" y="0"/>
            <a:ext cx="12193589" cy="7048799"/>
          </a:xfrm>
        </p:spPr>
        <p:txBody>
          <a:bodyPr/>
          <a:lstStyle>
            <a:lvl1pPr marL="0" marR="0" indent="0" algn="l" defTabSz="1219352" rtl="0" eaLnBrk="1" fontAlgn="base" latinLnBrk="0" hangingPunct="1">
              <a:lnSpc>
                <a:spcPct val="100000"/>
              </a:lnSpc>
              <a:spcBef>
                <a:spcPts val="1067"/>
              </a:spcBef>
              <a:spcAft>
                <a:spcPts val="400"/>
              </a:spcAft>
              <a:buClr>
                <a:srgbClr val="52A259"/>
              </a:buClr>
              <a:buSzPct val="120000"/>
              <a:buFontTx/>
              <a:buNone/>
              <a:tabLst/>
              <a:defRPr>
                <a:solidFill>
                  <a:schemeClr val="bg1"/>
                </a:solidFill>
              </a:defRPr>
            </a:lvl1pPr>
          </a:lstStyle>
          <a:p>
            <a:pPr marL="288036" marR="0" lvl="0" indent="-288036" algn="l" defTabSz="1219352" rtl="0" eaLnBrk="1" fontAlgn="base" latinLnBrk="0" hangingPunct="1">
              <a:lnSpc>
                <a:spcPct val="100000"/>
              </a:lnSpc>
              <a:spcBef>
                <a:spcPts val="1067"/>
              </a:spcBef>
              <a:spcAft>
                <a:spcPts val="400"/>
              </a:spcAft>
              <a:buClr>
                <a:srgbClr val="52A259"/>
              </a:buClr>
              <a:buSzPct val="120000"/>
              <a:buFontTx/>
              <a:buChar char="•"/>
              <a:tabLst/>
              <a:defRPr/>
            </a:pPr>
            <a:r>
              <a:rPr kumimoji="0" lang="sv-SE" sz="2667" b="0" i="0" u="none" strike="noStrike" kern="0" cap="none" spc="0" normalizeH="0" baseline="0" noProof="0">
                <a:ln>
                  <a:noFill/>
                </a:ln>
                <a:solidFill>
                  <a:srgbClr val="1E1E1E">
                    <a:lumMod val="90000"/>
                    <a:lumOff val="10000"/>
                  </a:srgbClr>
                </a:solidFill>
                <a:effectLst/>
                <a:uLnTx/>
                <a:uFillTx/>
                <a:latin typeface="+mn-lt"/>
                <a:ea typeface="+mn-ea"/>
                <a:cs typeface="+mn-cs"/>
              </a:rPr>
              <a:t>Klicka på ikonen för att lägga till en bild</a:t>
            </a:r>
            <a:endParaRPr kumimoji="0" lang="sv-SE" sz="2667" b="0" i="0" u="none" strike="noStrike" kern="0" cap="none" spc="0" normalizeH="0" baseline="0" noProof="0" dirty="0">
              <a:ln>
                <a:noFill/>
              </a:ln>
              <a:solidFill>
                <a:srgbClr val="1E1E1E">
                  <a:lumMod val="90000"/>
                  <a:lumOff val="10000"/>
                </a:srgbClr>
              </a:solidFill>
              <a:effectLst/>
              <a:uLnTx/>
              <a:uFillTx/>
              <a:latin typeface="+mn-lt"/>
              <a:ea typeface="+mn-ea"/>
              <a:cs typeface="+mn-cs"/>
            </a:endParaRPr>
          </a:p>
        </p:txBody>
      </p:sp>
      <p:sp>
        <p:nvSpPr>
          <p:cNvPr id="2" name="Rubrik 1" title="Rubrik"/>
          <p:cNvSpPr>
            <a:spLocks noGrp="1"/>
          </p:cNvSpPr>
          <p:nvPr>
            <p:ph type="ctrTitle" hasCustomPrompt="1"/>
          </p:nvPr>
        </p:nvSpPr>
        <p:spPr>
          <a:xfrm>
            <a:off x="-1071" y="5513454"/>
            <a:ext cx="12193588" cy="820031"/>
          </a:xfrm>
          <a:solidFill>
            <a:schemeClr val="bg2">
              <a:alpha val="83000"/>
            </a:schemeClr>
          </a:solidFill>
        </p:spPr>
        <p:txBody>
          <a:bodyPr tIns="108000" bIns="108000">
            <a:spAutoFit/>
          </a:bodyPr>
          <a:lstStyle>
            <a:lvl1pPr algn="ctr">
              <a:defRPr sz="4267" baseline="0">
                <a:solidFill>
                  <a:schemeClr val="tx1"/>
                </a:solidFill>
              </a:defRPr>
            </a:lvl1pPr>
          </a:lstStyle>
          <a:p>
            <a:r>
              <a:rPr lang="sv-SE" dirty="0"/>
              <a:t>Rubrik</a:t>
            </a:r>
          </a:p>
        </p:txBody>
      </p:sp>
      <p:cxnSp>
        <p:nvCxnSpPr>
          <p:cNvPr id="4" name="Rak 3">
            <a:extLst>
              <a:ext uri="{FF2B5EF4-FFF2-40B4-BE49-F238E27FC236}">
                <a16:creationId xmlns:a16="http://schemas.microsoft.com/office/drawing/2014/main" id="{8096C541-0BF2-3941-B1E2-088A7CF0CFAB}"/>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782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lskärmsbild">
    <p:spTree>
      <p:nvGrpSpPr>
        <p:cNvPr id="1" name=""/>
        <p:cNvGrpSpPr/>
        <p:nvPr/>
      </p:nvGrpSpPr>
      <p:grpSpPr>
        <a:xfrm>
          <a:off x="0" y="0"/>
          <a:ext cx="0" cy="0"/>
          <a:chOff x="0" y="0"/>
          <a:chExt cx="0" cy="0"/>
        </a:xfrm>
      </p:grpSpPr>
      <p:sp>
        <p:nvSpPr>
          <p:cNvPr id="7" name="Platshållare för bild 6" title="Fotografi"/>
          <p:cNvSpPr>
            <a:spLocks noGrp="1"/>
          </p:cNvSpPr>
          <p:nvPr>
            <p:ph type="pic" sz="quarter" idx="12"/>
          </p:nvPr>
        </p:nvSpPr>
        <p:spPr>
          <a:xfrm>
            <a:off x="0" y="0"/>
            <a:ext cx="12193588" cy="7056321"/>
          </a:xfrm>
        </p:spPr>
        <p:txBody>
          <a:bodyPr bIns="432000" anchor="b"/>
          <a:lstStyle>
            <a:lvl1pPr marL="0" indent="0" algn="ctr">
              <a:buNone/>
              <a:defRPr/>
            </a:lvl1pPr>
          </a:lstStyle>
          <a:p>
            <a:r>
              <a:rPr lang="sv-SE"/>
              <a:t>Klicka på ikonen för att lägga till en bild</a:t>
            </a:r>
            <a:endParaRPr lang="sv-SE" dirty="0"/>
          </a:p>
        </p:txBody>
      </p:sp>
      <p:cxnSp>
        <p:nvCxnSpPr>
          <p:cNvPr id="3" name="Rak 2">
            <a:extLst>
              <a:ext uri="{FF2B5EF4-FFF2-40B4-BE49-F238E27FC236}">
                <a16:creationId xmlns:a16="http://schemas.microsoft.com/office/drawing/2014/main" id="{350E0BE8-47BC-054D-9A84-408379D4AFB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171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1 bild">
    <p:spTree>
      <p:nvGrpSpPr>
        <p:cNvPr id="1" name=""/>
        <p:cNvGrpSpPr/>
        <p:nvPr/>
      </p:nvGrpSpPr>
      <p:grpSpPr>
        <a:xfrm>
          <a:off x="0" y="0"/>
          <a:ext cx="0" cy="0"/>
          <a:chOff x="0" y="0"/>
          <a:chExt cx="0" cy="0"/>
        </a:xfrm>
      </p:grpSpPr>
      <p:sp>
        <p:nvSpPr>
          <p:cNvPr id="3" name="Platshållare för innehåll 2" title="Bildmaterial"/>
          <p:cNvSpPr>
            <a:spLocks noGrp="1"/>
          </p:cNvSpPr>
          <p:nvPr>
            <p:ph sz="quarter" idx="15" hasCustomPrompt="1"/>
          </p:nvPr>
        </p:nvSpPr>
        <p:spPr>
          <a:xfrm>
            <a:off x="623888" y="1506538"/>
            <a:ext cx="10945812" cy="5377238"/>
          </a:xfrm>
        </p:spPr>
        <p:txBody>
          <a:bodyPr/>
          <a:lstStyle>
            <a:lvl1pPr>
              <a:defRPr/>
            </a:lvl1pPr>
          </a:lstStyle>
          <a:p>
            <a:pPr lvl="0"/>
            <a:r>
              <a:rPr lang="sv-SE" noProof="0" dirty="0"/>
              <a:t>Klicka på en ikon för att lägga till bildmaterial</a:t>
            </a:r>
          </a:p>
        </p:txBody>
      </p:sp>
      <p:cxnSp>
        <p:nvCxnSpPr>
          <p:cNvPr id="4" name="Rak 3">
            <a:extLst>
              <a:ext uri="{FF2B5EF4-FFF2-40B4-BE49-F238E27FC236}">
                <a16:creationId xmlns:a16="http://schemas.microsoft.com/office/drawing/2014/main" id="{B49C9A3A-CED5-F748-886F-1B275BF3D306}"/>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 name="Rubrik 1" title="Rubrik">
            <a:extLst>
              <a:ext uri="{FF2B5EF4-FFF2-40B4-BE49-F238E27FC236}">
                <a16:creationId xmlns:a16="http://schemas.microsoft.com/office/drawing/2014/main" id="{C2194841-4E5B-B64B-A71B-A510103F49DD}"/>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18456714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2 bilder">
    <p:spTree>
      <p:nvGrpSpPr>
        <p:cNvPr id="1" name=""/>
        <p:cNvGrpSpPr/>
        <p:nvPr/>
      </p:nvGrpSpPr>
      <p:grpSpPr>
        <a:xfrm>
          <a:off x="0" y="0"/>
          <a:ext cx="0" cy="0"/>
          <a:chOff x="0" y="0"/>
          <a:chExt cx="0" cy="0"/>
        </a:xfrm>
      </p:grpSpPr>
      <p:cxnSp>
        <p:nvCxnSpPr>
          <p:cNvPr id="5" name="Rak 4">
            <a:extLst>
              <a:ext uri="{FF2B5EF4-FFF2-40B4-BE49-F238E27FC236}">
                <a16:creationId xmlns:a16="http://schemas.microsoft.com/office/drawing/2014/main" id="{24BDC1BA-61DA-5F41-9FAA-9D1F4FA46F2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6EEE6F58-AF26-6E40-BB20-5752DD11CDB3}"/>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6" title="Text">
            <a:extLst>
              <a:ext uri="{FF2B5EF4-FFF2-40B4-BE49-F238E27FC236}">
                <a16:creationId xmlns:a16="http://schemas.microsoft.com/office/drawing/2014/main" id="{16401DE6-0A42-6D4F-83DE-CF580E1FEB61}"/>
              </a:ext>
            </a:extLst>
          </p:cNvPr>
          <p:cNvSpPr>
            <a:spLocks noGrp="1"/>
          </p:cNvSpPr>
          <p:nvPr>
            <p:ph type="body" sz="quarter" idx="13"/>
          </p:nvPr>
        </p:nvSpPr>
        <p:spPr>
          <a:xfrm>
            <a:off x="607937"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0" name="Platshållare för text 6" title="Text">
            <a:extLst>
              <a:ext uri="{FF2B5EF4-FFF2-40B4-BE49-F238E27FC236}">
                <a16:creationId xmlns:a16="http://schemas.microsoft.com/office/drawing/2014/main" id="{B30B6FB9-231C-C240-827C-20F1AEE666AB}"/>
              </a:ext>
            </a:extLst>
          </p:cNvPr>
          <p:cNvSpPr>
            <a:spLocks noGrp="1"/>
          </p:cNvSpPr>
          <p:nvPr>
            <p:ph type="body" sz="quarter" idx="14"/>
          </p:nvPr>
        </p:nvSpPr>
        <p:spPr>
          <a:xfrm>
            <a:off x="6152553" y="1506538"/>
            <a:ext cx="541684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1659328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3 bilder">
    <p:spTree>
      <p:nvGrpSpPr>
        <p:cNvPr id="1" name=""/>
        <p:cNvGrpSpPr/>
        <p:nvPr/>
      </p:nvGrpSpPr>
      <p:grpSpPr>
        <a:xfrm>
          <a:off x="0" y="0"/>
          <a:ext cx="0" cy="0"/>
          <a:chOff x="0" y="0"/>
          <a:chExt cx="0" cy="0"/>
        </a:xfrm>
      </p:grpSpPr>
      <p:sp>
        <p:nvSpPr>
          <p:cNvPr id="12" name="Platshållare för innehåll 11" title="Bildmaterial"/>
          <p:cNvSpPr>
            <a:spLocks noGrp="1"/>
          </p:cNvSpPr>
          <p:nvPr>
            <p:ph sz="quarter" idx="14" hasCustomPrompt="1"/>
          </p:nvPr>
        </p:nvSpPr>
        <p:spPr>
          <a:xfrm>
            <a:off x="623887" y="1506538"/>
            <a:ext cx="6971773" cy="5281207"/>
          </a:xfrm>
        </p:spPr>
        <p:txBody>
          <a:bodyPr/>
          <a:lstStyle/>
          <a:p>
            <a:pPr lvl="0"/>
            <a:r>
              <a:rPr lang="sv-SE" noProof="0" dirty="0"/>
              <a:t>Klicka på en ikon för att lägga till bildmaterial</a:t>
            </a:r>
          </a:p>
        </p:txBody>
      </p:sp>
      <p:sp>
        <p:nvSpPr>
          <p:cNvPr id="5" name="Platshållare för bild 3" title="Bildmaterial"/>
          <p:cNvSpPr>
            <a:spLocks noGrp="1"/>
          </p:cNvSpPr>
          <p:nvPr>
            <p:ph type="pic" sz="quarter" idx="11"/>
          </p:nvPr>
        </p:nvSpPr>
        <p:spPr>
          <a:xfrm>
            <a:off x="7710025" y="1506537"/>
            <a:ext cx="3859675" cy="2563555"/>
          </a:xfrm>
        </p:spPr>
        <p:txBody>
          <a:bodyPr/>
          <a:lstStyle/>
          <a:p>
            <a:pPr lvl="0"/>
            <a:r>
              <a:rPr lang="sv-SE" noProof="0"/>
              <a:t>Klicka på ikonen för att lägga till en bild</a:t>
            </a:r>
            <a:endParaRPr lang="sv-SE" noProof="0" dirty="0"/>
          </a:p>
        </p:txBody>
      </p:sp>
      <p:sp>
        <p:nvSpPr>
          <p:cNvPr id="9" name="Platshållare för bild 3" title="Bildmaterial"/>
          <p:cNvSpPr>
            <a:spLocks noGrp="1"/>
          </p:cNvSpPr>
          <p:nvPr>
            <p:ph type="pic" sz="quarter" idx="12"/>
          </p:nvPr>
        </p:nvSpPr>
        <p:spPr>
          <a:xfrm>
            <a:off x="7710025" y="4202705"/>
            <a:ext cx="3859675" cy="2585040"/>
          </a:xfrm>
        </p:spPr>
        <p:txBody>
          <a:bodyPr/>
          <a:lstStyle/>
          <a:p>
            <a:pPr lvl="0"/>
            <a:r>
              <a:rPr lang="sv-SE" noProof="0"/>
              <a:t>Klicka på ikonen för att lägga till en bild</a:t>
            </a:r>
            <a:endParaRPr lang="sv-SE" noProof="0" dirty="0"/>
          </a:p>
        </p:txBody>
      </p:sp>
      <p:cxnSp>
        <p:nvCxnSpPr>
          <p:cNvPr id="6" name="Rak 5">
            <a:extLst>
              <a:ext uri="{FF2B5EF4-FFF2-40B4-BE49-F238E27FC236}">
                <a16:creationId xmlns:a16="http://schemas.microsoft.com/office/drawing/2014/main" id="{C35DF01B-94AC-3B49-8464-A1F720385A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22560BC4-5C53-1440-A51F-837FA38DC28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228019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4 bilder">
    <p:spTree>
      <p:nvGrpSpPr>
        <p:cNvPr id="1" name=""/>
        <p:cNvGrpSpPr/>
        <p:nvPr/>
      </p:nvGrpSpPr>
      <p:grpSpPr>
        <a:xfrm>
          <a:off x="0" y="0"/>
          <a:ext cx="0" cy="0"/>
          <a:chOff x="0" y="0"/>
          <a:chExt cx="0" cy="0"/>
        </a:xfrm>
      </p:grpSpPr>
      <p:sp>
        <p:nvSpPr>
          <p:cNvPr id="4" name="Platshållare för bild 3"/>
          <p:cNvSpPr>
            <a:spLocks noGrp="1"/>
          </p:cNvSpPr>
          <p:nvPr>
            <p:ph type="pic" sz="quarter" idx="10"/>
          </p:nvPr>
        </p:nvSpPr>
        <p:spPr>
          <a:xfrm>
            <a:off x="607507" y="1506058"/>
            <a:ext cx="3663325" cy="5257064"/>
          </a:xfrm>
        </p:spPr>
        <p:txBody>
          <a:bodyPr/>
          <a:lstStyle/>
          <a:p>
            <a:pPr lvl="0"/>
            <a:r>
              <a:rPr lang="sv-SE" noProof="0"/>
              <a:t>Klicka på ikonen för att lägga till en bild</a:t>
            </a:r>
            <a:endParaRPr lang="sv-SE" noProof="0" dirty="0"/>
          </a:p>
        </p:txBody>
      </p:sp>
      <p:sp>
        <p:nvSpPr>
          <p:cNvPr id="5" name="Platshållare för bild 3"/>
          <p:cNvSpPr>
            <a:spLocks noGrp="1"/>
          </p:cNvSpPr>
          <p:nvPr>
            <p:ph type="pic" sz="quarter" idx="11"/>
          </p:nvPr>
        </p:nvSpPr>
        <p:spPr>
          <a:xfrm>
            <a:off x="4389873" y="1506059"/>
            <a:ext cx="3408444" cy="2287235"/>
          </a:xfrm>
        </p:spPr>
        <p:txBody>
          <a:bodyPr/>
          <a:lstStyle/>
          <a:p>
            <a:pPr lvl="0"/>
            <a:r>
              <a:rPr lang="sv-SE" noProof="0"/>
              <a:t>Klicka på ikonen för att lägga till en bild</a:t>
            </a:r>
            <a:endParaRPr lang="sv-SE" noProof="0" dirty="0"/>
          </a:p>
        </p:txBody>
      </p:sp>
      <p:sp>
        <p:nvSpPr>
          <p:cNvPr id="12" name="Platshållare för bild 3"/>
          <p:cNvSpPr>
            <a:spLocks noGrp="1"/>
          </p:cNvSpPr>
          <p:nvPr>
            <p:ph type="pic" sz="quarter" idx="14"/>
          </p:nvPr>
        </p:nvSpPr>
        <p:spPr>
          <a:xfrm>
            <a:off x="4389873" y="3923762"/>
            <a:ext cx="3408444" cy="2839360"/>
          </a:xfrm>
        </p:spPr>
        <p:txBody>
          <a:bodyPr/>
          <a:lstStyle/>
          <a:p>
            <a:pPr lvl="0"/>
            <a:r>
              <a:rPr lang="sv-SE" noProof="0"/>
              <a:t>Klicka på ikonen för att lägga till en bild</a:t>
            </a:r>
            <a:endParaRPr lang="sv-SE" noProof="0" dirty="0"/>
          </a:p>
        </p:txBody>
      </p:sp>
      <p:sp>
        <p:nvSpPr>
          <p:cNvPr id="13" name="Platshållare för bild 3"/>
          <p:cNvSpPr>
            <a:spLocks noGrp="1"/>
          </p:cNvSpPr>
          <p:nvPr>
            <p:ph type="pic" sz="quarter" idx="15"/>
          </p:nvPr>
        </p:nvSpPr>
        <p:spPr>
          <a:xfrm>
            <a:off x="7908863" y="1506058"/>
            <a:ext cx="3660838" cy="5257064"/>
          </a:xfrm>
        </p:spPr>
        <p:txBody>
          <a:bodyPr/>
          <a:lstStyle/>
          <a:p>
            <a:pPr lvl="0"/>
            <a:r>
              <a:rPr lang="sv-SE" noProof="0"/>
              <a:t>Klicka på ikonen för att lägga till en bild</a:t>
            </a:r>
            <a:endParaRPr lang="sv-SE" noProof="0" dirty="0"/>
          </a:p>
        </p:txBody>
      </p:sp>
      <p:cxnSp>
        <p:nvCxnSpPr>
          <p:cNvPr id="7" name="Rak 6">
            <a:extLst>
              <a:ext uri="{FF2B5EF4-FFF2-40B4-BE49-F238E27FC236}">
                <a16:creationId xmlns:a16="http://schemas.microsoft.com/office/drawing/2014/main" id="{D1595F28-83AF-8844-BDCC-9B46A439118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Rubrik 1" title="Rubrik">
            <a:extLst>
              <a:ext uri="{FF2B5EF4-FFF2-40B4-BE49-F238E27FC236}">
                <a16:creationId xmlns:a16="http://schemas.microsoft.com/office/drawing/2014/main" id="{10DFC882-19AE-334C-B23B-E474E3958248}"/>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903743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grön avsnittsrubrik">
    <p:bg>
      <p:bgPr>
        <a:solidFill>
          <a:schemeClr val="accent6"/>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bg1"/>
                </a:solidFill>
              </a:defRPr>
            </a:lvl1pPr>
          </a:lstStyle>
          <a:p>
            <a:r>
              <a:rPr lang="sv-SE" dirty="0"/>
              <a:t>Rubrik</a:t>
            </a:r>
          </a:p>
        </p:txBody>
      </p:sp>
    </p:spTree>
    <p:extLst>
      <p:ext uri="{BB962C8B-B14F-4D97-AF65-F5344CB8AC3E}">
        <p14:creationId xmlns:p14="http://schemas.microsoft.com/office/powerpoint/2010/main" val="79788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grön avsnittsrubrik">
    <p:bg>
      <p:bgPr>
        <a:solidFill>
          <a:schemeClr val="accent1"/>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tx1"/>
                </a:solidFill>
              </a:defRPr>
            </a:lvl1pPr>
          </a:lstStyle>
          <a:p>
            <a:r>
              <a:rPr lang="sv-SE" dirty="0"/>
              <a:t>Rubrik</a:t>
            </a:r>
          </a:p>
        </p:txBody>
      </p:sp>
    </p:spTree>
    <p:extLst>
      <p:ext uri="{BB962C8B-B14F-4D97-AF65-F5344CB8AC3E}">
        <p14:creationId xmlns:p14="http://schemas.microsoft.com/office/powerpoint/2010/main" val="4155657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rön avsnittsrubrik">
    <p:bg>
      <p:bgPr>
        <a:solidFill>
          <a:schemeClr val="tx2"/>
        </a:solidFill>
        <a:effectLst/>
      </p:bgPr>
    </p:bg>
    <p:spTree>
      <p:nvGrpSpPr>
        <p:cNvPr id="1" name=""/>
        <p:cNvGrpSpPr/>
        <p:nvPr/>
      </p:nvGrpSpPr>
      <p:grpSpPr>
        <a:xfrm>
          <a:off x="0" y="0"/>
          <a:ext cx="0" cy="0"/>
          <a:chOff x="0" y="0"/>
          <a:chExt cx="0" cy="0"/>
        </a:xfrm>
      </p:grpSpPr>
      <p:sp>
        <p:nvSpPr>
          <p:cNvPr id="3" name="Rubrik 1" title="Rubrik">
            <a:extLst>
              <a:ext uri="{FF2B5EF4-FFF2-40B4-BE49-F238E27FC236}">
                <a16:creationId xmlns:a16="http://schemas.microsoft.com/office/drawing/2014/main" id="{9D163174-A216-1E4D-BA65-C171E0670250}"/>
              </a:ext>
            </a:extLst>
          </p:cNvPr>
          <p:cNvSpPr>
            <a:spLocks noGrp="1"/>
          </p:cNvSpPr>
          <p:nvPr>
            <p:ph type="title" hasCustomPrompt="1"/>
          </p:nvPr>
        </p:nvSpPr>
        <p:spPr>
          <a:xfrm>
            <a:off x="431427" y="2874690"/>
            <a:ext cx="11281469" cy="1270265"/>
          </a:xfrm>
        </p:spPr>
        <p:txBody>
          <a:bodyPr/>
          <a:lstStyle>
            <a:lvl1pPr algn="ctr">
              <a:defRPr baseline="0">
                <a:solidFill>
                  <a:schemeClr val="bg1"/>
                </a:solidFill>
              </a:defRPr>
            </a:lvl1pPr>
          </a:lstStyle>
          <a:p>
            <a:r>
              <a:rPr lang="sv-SE" dirty="0"/>
              <a:t>Rubrik</a:t>
            </a:r>
          </a:p>
        </p:txBody>
      </p:sp>
    </p:spTree>
    <p:extLst>
      <p:ext uri="{BB962C8B-B14F-4D97-AF65-F5344CB8AC3E}">
        <p14:creationId xmlns:p14="http://schemas.microsoft.com/office/powerpoint/2010/main" val="3688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FDB03D-A6D7-4606-9BE4-CE04FBE4495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DBC6A3DC-AD5D-45E7-A458-75DD5D545517}"/>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AD2FB97-0F6D-4CFC-9A04-6D63132E72BC}"/>
              </a:ext>
            </a:extLst>
          </p:cNvPr>
          <p:cNvSpPr>
            <a:spLocks noGrp="1"/>
          </p:cNvSpPr>
          <p:nvPr>
            <p:ph type="dt" sz="half" idx="10"/>
          </p:nvPr>
        </p:nvSpPr>
        <p:spPr/>
        <p:txBody>
          <a:bodyPr/>
          <a:lstStyle/>
          <a:p>
            <a:fld id="{C3CAB3A1-2D40-4BA9-A61B-AFD14D1D0A73}" type="datetimeFigureOut">
              <a:rPr lang="sv-SE" smtClean="0"/>
              <a:t>2024-06-10</a:t>
            </a:fld>
            <a:endParaRPr lang="sv-SE"/>
          </a:p>
        </p:txBody>
      </p:sp>
      <p:sp>
        <p:nvSpPr>
          <p:cNvPr id="5" name="Platshållare för sidfot 4">
            <a:extLst>
              <a:ext uri="{FF2B5EF4-FFF2-40B4-BE49-F238E27FC236}">
                <a16:creationId xmlns:a16="http://schemas.microsoft.com/office/drawing/2014/main" id="{969EF2DC-A044-4F97-B0CD-431ABA5352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7E2176-57E5-4456-A5A4-651722E60A2E}"/>
              </a:ext>
            </a:extLst>
          </p:cNvPr>
          <p:cNvSpPr>
            <a:spLocks noGrp="1"/>
          </p:cNvSpPr>
          <p:nvPr>
            <p:ph type="sldNum" sz="quarter" idx="12"/>
          </p:nvPr>
        </p:nvSpPr>
        <p:spPr/>
        <p:txBody>
          <a:bodyPr/>
          <a:lstStyle/>
          <a:p>
            <a:fld id="{696A28D3-22CF-4FB0-80FD-EC473B325B38}" type="slidenum">
              <a:rPr lang="sv-SE" smtClean="0"/>
              <a:t>‹#›</a:t>
            </a:fld>
            <a:endParaRPr lang="sv-SE"/>
          </a:p>
        </p:txBody>
      </p:sp>
    </p:spTree>
    <p:extLst>
      <p:ext uri="{BB962C8B-B14F-4D97-AF65-F5344CB8AC3E}">
        <p14:creationId xmlns:p14="http://schemas.microsoft.com/office/powerpoint/2010/main" val="333992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title="Rubrik"/>
          <p:cNvSpPr>
            <a:spLocks noGrp="1"/>
          </p:cNvSpPr>
          <p:nvPr>
            <p:ph type="title" hasCustomPrompt="1"/>
          </p:nvPr>
        </p:nvSpPr>
        <p:spPr>
          <a:xfrm>
            <a:off x="607507" y="124063"/>
            <a:ext cx="10889887" cy="1270265"/>
          </a:xfrm>
        </p:spPr>
        <p:txBody>
          <a:bodyPr/>
          <a:lstStyle>
            <a:lvl1pPr>
              <a:defRPr baseline="0"/>
            </a:lvl1pPr>
          </a:lstStyle>
          <a:p>
            <a:r>
              <a:rPr lang="sv-SE" dirty="0"/>
              <a:t>Rubrik</a:t>
            </a:r>
          </a:p>
        </p:txBody>
      </p:sp>
      <p:sp>
        <p:nvSpPr>
          <p:cNvPr id="7" name="Platshållare för text 6" title="Text"/>
          <p:cNvSpPr>
            <a:spLocks noGrp="1"/>
          </p:cNvSpPr>
          <p:nvPr>
            <p:ph type="body" sz="quarter" idx="12"/>
          </p:nvPr>
        </p:nvSpPr>
        <p:spPr>
          <a:xfrm>
            <a:off x="607937" y="15065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cxnSp>
        <p:nvCxnSpPr>
          <p:cNvPr id="4" name="Rak 3">
            <a:extLst>
              <a:ext uri="{FF2B5EF4-FFF2-40B4-BE49-F238E27FC236}">
                <a16:creationId xmlns:a16="http://schemas.microsoft.com/office/drawing/2014/main" id="{DB3A38F6-B6DC-D847-8C4B-612F817A8C7F}"/>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547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title="Rubrik"/>
          <p:cNvSpPr>
            <a:spLocks noGrp="1"/>
          </p:cNvSpPr>
          <p:nvPr>
            <p:ph type="title" hasCustomPrompt="1"/>
          </p:nvPr>
        </p:nvSpPr>
        <p:spPr>
          <a:xfrm>
            <a:off x="607507" y="124063"/>
            <a:ext cx="10889888" cy="1270265"/>
          </a:xfrm>
        </p:spPr>
        <p:txBody>
          <a:bodyPr/>
          <a:lstStyle>
            <a:lvl1pPr>
              <a:defRPr baseline="0"/>
            </a:lvl1pPr>
          </a:lstStyle>
          <a:p>
            <a:r>
              <a:rPr lang="sv-SE" dirty="0"/>
              <a:t>Rubrik</a:t>
            </a:r>
          </a:p>
        </p:txBody>
      </p:sp>
      <p:sp>
        <p:nvSpPr>
          <p:cNvPr id="7" name="Platshållare för text 6" title="Text"/>
          <p:cNvSpPr>
            <a:spLocks noGrp="1"/>
          </p:cNvSpPr>
          <p:nvPr>
            <p:ph type="body" sz="quarter" idx="12"/>
          </p:nvPr>
        </p:nvSpPr>
        <p:spPr>
          <a:xfrm>
            <a:off x="607938" y="1506538"/>
            <a:ext cx="8641359" cy="5227140"/>
          </a:xfrm>
        </p:spPr>
        <p:txBody>
          <a:bodyPr/>
          <a:lstStyle>
            <a:lvl3pPr>
              <a:defRPr sz="1500"/>
            </a:lvl3pPr>
          </a:lstStyle>
          <a:p>
            <a:pPr lvl="0"/>
            <a:r>
              <a:rPr lang="sv-SE"/>
              <a:t>Klicka här för att ändra format på bakgrundstexten</a:t>
            </a:r>
          </a:p>
          <a:p>
            <a:pPr lvl="1"/>
            <a:r>
              <a:rPr lang="sv-SE"/>
              <a:t>Nivå två</a:t>
            </a:r>
          </a:p>
          <a:p>
            <a:pPr lvl="2"/>
            <a:r>
              <a:rPr lang="sv-SE"/>
              <a:t>Nivå tre</a:t>
            </a:r>
          </a:p>
        </p:txBody>
      </p:sp>
      <p:cxnSp>
        <p:nvCxnSpPr>
          <p:cNvPr id="4" name="Rak 3">
            <a:extLst>
              <a:ext uri="{FF2B5EF4-FFF2-40B4-BE49-F238E27FC236}">
                <a16:creationId xmlns:a16="http://schemas.microsoft.com/office/drawing/2014/main" id="{DB3A38F6-B6DC-D847-8C4B-612F817A8C7F}"/>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496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88409" y="1"/>
            <a:ext cx="12005179" cy="6856776"/>
          </a:xfrm>
          <a:prstGeom prst="rect">
            <a:avLst/>
          </a:prstGeom>
        </p:spPr>
        <p:txBody>
          <a:bodyPr/>
          <a:lstStyle/>
          <a:p>
            <a:r>
              <a:rPr lang="sv-SE"/>
              <a:t>Klicka på ikonen för att lägga till en bild</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2024-06-10</a:t>
            </a:fld>
            <a:endParaRPr lang="sv-SE" dirty="0"/>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9418425" y="7067680"/>
            <a:ext cx="2539162" cy="343010"/>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89170" y="4620015"/>
            <a:ext cx="7104925" cy="1120233"/>
          </a:xfrm>
          <a:solidFill>
            <a:schemeClr val="accent1">
              <a:alpha val="90000"/>
            </a:schemeClr>
          </a:solidFill>
        </p:spPr>
        <p:txBody>
          <a:bodyPr tIns="180000" bIns="0" anchor="b" anchorCtr="0">
            <a:noAutofit/>
          </a:bodyPr>
          <a:lstStyle>
            <a:lvl1pPr marL="480036">
              <a:defRPr sz="4267"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89170" y="5742945"/>
            <a:ext cx="7104925" cy="1120233"/>
          </a:xfrm>
          <a:solidFill>
            <a:schemeClr val="accent1">
              <a:alpha val="90000"/>
            </a:schemeClr>
          </a:solidFill>
        </p:spPr>
        <p:txBody>
          <a:bodyPr bIns="180000" anchor="t">
            <a:noAutofit/>
          </a:bodyPr>
          <a:lstStyle>
            <a:lvl1pPr marL="480036" indent="0" algn="l">
              <a:lnSpc>
                <a:spcPct val="100000"/>
              </a:lnSpc>
              <a:spcBef>
                <a:spcPts val="0"/>
              </a:spcBef>
              <a:buNone/>
              <a:defRPr sz="3733" u="none" baseline="0">
                <a:solidFill>
                  <a:schemeClr val="bg1"/>
                </a:solidFill>
                <a:uFill>
                  <a:solidFill>
                    <a:schemeClr val="accent2"/>
                  </a:solidFill>
                </a:uFill>
              </a:defRPr>
            </a:lvl1pPr>
            <a:lvl2pPr marL="457235" indent="0" algn="ctr">
              <a:buNone/>
              <a:defRPr>
                <a:solidFill>
                  <a:schemeClr val="tx1">
                    <a:tint val="75000"/>
                  </a:schemeClr>
                </a:solidFill>
              </a:defRPr>
            </a:lvl2pPr>
            <a:lvl3pPr marL="914468" indent="0" algn="ctr">
              <a:buNone/>
              <a:defRPr>
                <a:solidFill>
                  <a:schemeClr val="tx1">
                    <a:tint val="75000"/>
                  </a:schemeClr>
                </a:solidFill>
              </a:defRPr>
            </a:lvl3pPr>
            <a:lvl4pPr marL="1371703" indent="0" algn="ctr">
              <a:buNone/>
              <a:defRPr>
                <a:solidFill>
                  <a:schemeClr val="tx1">
                    <a:tint val="75000"/>
                  </a:schemeClr>
                </a:solidFill>
              </a:defRPr>
            </a:lvl4pPr>
            <a:lvl5pPr marL="1828937" indent="0" algn="ctr">
              <a:buNone/>
              <a:defRPr>
                <a:solidFill>
                  <a:schemeClr val="tx1">
                    <a:tint val="75000"/>
                  </a:schemeClr>
                </a:solidFill>
              </a:defRPr>
            </a:lvl5pPr>
            <a:lvl6pPr marL="2286172" indent="0" algn="ctr">
              <a:buNone/>
              <a:defRPr>
                <a:solidFill>
                  <a:schemeClr val="tx1">
                    <a:tint val="75000"/>
                  </a:schemeClr>
                </a:solidFill>
              </a:defRPr>
            </a:lvl6pPr>
            <a:lvl7pPr marL="2743405" indent="0" algn="ctr">
              <a:buNone/>
              <a:defRPr>
                <a:solidFill>
                  <a:schemeClr val="tx1">
                    <a:tint val="75000"/>
                  </a:schemeClr>
                </a:solidFill>
              </a:defRPr>
            </a:lvl7pPr>
            <a:lvl8pPr marL="3200640" indent="0" algn="ctr">
              <a:buNone/>
              <a:defRPr>
                <a:solidFill>
                  <a:schemeClr val="tx1">
                    <a:tint val="75000"/>
                  </a:schemeClr>
                </a:solidFill>
              </a:defRPr>
            </a:lvl8pPr>
            <a:lvl9pPr marL="3657875" indent="0" algn="ctr">
              <a:buNone/>
              <a:defRPr>
                <a:solidFill>
                  <a:schemeClr val="tx1">
                    <a:tint val="75000"/>
                  </a:schemeClr>
                </a:solidFill>
              </a:defRPr>
            </a:lvl9pPr>
          </a:lstStyle>
          <a:p>
            <a:r>
              <a:rPr lang="sv-SE" dirty="0"/>
              <a:t>Klicka här för att ändra format på underrubrik i bakgrunden</a:t>
            </a:r>
          </a:p>
        </p:txBody>
      </p:sp>
      <p:sp>
        <p:nvSpPr>
          <p:cNvPr id="9" name="Rektangel">
            <a:extLst>
              <a:ext uri="{FF2B5EF4-FFF2-40B4-BE49-F238E27FC236}">
                <a16:creationId xmlns:a16="http://schemas.microsoft.com/office/drawing/2014/main" id="{760EBD53-0F55-48D8-828F-BADF317A0748}"/>
              </a:ext>
            </a:extLst>
          </p:cNvPr>
          <p:cNvSpPr/>
          <p:nvPr userDrawn="1"/>
        </p:nvSpPr>
        <p:spPr>
          <a:xfrm>
            <a:off x="1" y="0"/>
            <a:ext cx="193404" cy="7628256"/>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600"/>
          </a:p>
        </p:txBody>
      </p:sp>
    </p:spTree>
    <p:extLst>
      <p:ext uri="{BB962C8B-B14F-4D97-AF65-F5344CB8AC3E}">
        <p14:creationId xmlns:p14="http://schemas.microsoft.com/office/powerpoint/2010/main" val="1065393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pitelindelare">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93404" y="0"/>
            <a:ext cx="12003063" cy="7628256"/>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67742" tIns="67742" rIns="67742" bIns="67742" numCol="1" anchor="t">
            <a:normAutofit/>
          </a:bodyPr>
          <a:lstStyle>
            <a:lvl1pPr>
              <a:defRPr sz="8000"/>
            </a:lvl1pPr>
          </a:lstStyle>
          <a:p>
            <a:r>
              <a:rPr sz="4000" dirty="0">
                <a:solidFill>
                  <a:schemeClr val="bg1"/>
                </a:solidFill>
              </a:rPr>
              <a:t>  </a:t>
            </a:r>
          </a:p>
        </p:txBody>
      </p:sp>
      <p:sp>
        <p:nvSpPr>
          <p:cNvPr id="2" name="Rubrik 1"/>
          <p:cNvSpPr>
            <a:spLocks noGrp="1"/>
          </p:cNvSpPr>
          <p:nvPr>
            <p:ph type="ctrTitle" hasCustomPrompt="1"/>
          </p:nvPr>
        </p:nvSpPr>
        <p:spPr>
          <a:xfrm>
            <a:off x="2359685" y="2146681"/>
            <a:ext cx="7670499" cy="1433526"/>
          </a:xfrm>
          <a:prstGeom prst="rect">
            <a:avLst/>
          </a:prstGeom>
        </p:spPr>
        <p:txBody>
          <a:bodyPr anchor="b" anchorCtr="0">
            <a:noAutofit/>
          </a:bodyPr>
          <a:lstStyle>
            <a:lvl1pPr algn="ctr">
              <a:defRPr sz="4267"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2333699" y="4198132"/>
            <a:ext cx="7668330" cy="1147233"/>
          </a:xfrm>
          <a:prstGeom prst="rect">
            <a:avLst/>
          </a:prstGeom>
        </p:spPr>
        <p:txBody>
          <a:bodyPr>
            <a:noAutofit/>
          </a:bodyPr>
          <a:lstStyle>
            <a:lvl1pPr marL="0" indent="0" algn="ctr">
              <a:buNone/>
              <a:defRPr sz="3733">
                <a:solidFill>
                  <a:schemeClr val="bg1"/>
                </a:solidFill>
              </a:defRPr>
            </a:lvl1pPr>
            <a:lvl2pPr marL="457235" indent="0" algn="ctr">
              <a:buNone/>
              <a:defRPr>
                <a:solidFill>
                  <a:schemeClr val="tx1">
                    <a:tint val="75000"/>
                  </a:schemeClr>
                </a:solidFill>
              </a:defRPr>
            </a:lvl2pPr>
            <a:lvl3pPr marL="914468" indent="0" algn="ctr">
              <a:buNone/>
              <a:defRPr>
                <a:solidFill>
                  <a:schemeClr val="tx1">
                    <a:tint val="75000"/>
                  </a:schemeClr>
                </a:solidFill>
              </a:defRPr>
            </a:lvl3pPr>
            <a:lvl4pPr marL="1371703" indent="0" algn="ctr">
              <a:buNone/>
              <a:defRPr>
                <a:solidFill>
                  <a:schemeClr val="tx1">
                    <a:tint val="75000"/>
                  </a:schemeClr>
                </a:solidFill>
              </a:defRPr>
            </a:lvl4pPr>
            <a:lvl5pPr marL="1828937" indent="0" algn="ctr">
              <a:buNone/>
              <a:defRPr>
                <a:solidFill>
                  <a:schemeClr val="tx1">
                    <a:tint val="75000"/>
                  </a:schemeClr>
                </a:solidFill>
              </a:defRPr>
            </a:lvl5pPr>
            <a:lvl6pPr marL="2286172" indent="0" algn="ctr">
              <a:buNone/>
              <a:defRPr>
                <a:solidFill>
                  <a:schemeClr val="tx1">
                    <a:tint val="75000"/>
                  </a:schemeClr>
                </a:solidFill>
              </a:defRPr>
            </a:lvl6pPr>
            <a:lvl7pPr marL="2743405" indent="0" algn="ctr">
              <a:buNone/>
              <a:defRPr>
                <a:solidFill>
                  <a:schemeClr val="tx1">
                    <a:tint val="75000"/>
                  </a:schemeClr>
                </a:solidFill>
              </a:defRPr>
            </a:lvl7pPr>
            <a:lvl8pPr marL="3200640" indent="0" algn="ctr">
              <a:buNone/>
              <a:defRPr>
                <a:solidFill>
                  <a:schemeClr val="tx1">
                    <a:tint val="75000"/>
                  </a:schemeClr>
                </a:solidFill>
              </a:defRPr>
            </a:lvl8pPr>
            <a:lvl9pPr marL="3657875"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2024-06-10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7336807" y="69153"/>
            <a:ext cx="4800625" cy="120025"/>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1" y="0"/>
            <a:ext cx="193404" cy="7628256"/>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600"/>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9418425" y="7067679"/>
            <a:ext cx="2539160" cy="343009"/>
          </a:xfrm>
          <a:prstGeom prst="rect">
            <a:avLst/>
          </a:prstGeom>
          <a:ln w="12700">
            <a:miter lim="400000"/>
          </a:ln>
        </p:spPr>
      </p:pic>
      <p:sp>
        <p:nvSpPr>
          <p:cNvPr id="13" name="Linje">
            <a:extLst>
              <a:ext uri="{FF2B5EF4-FFF2-40B4-BE49-F238E27FC236}">
                <a16:creationId xmlns:a16="http://schemas.microsoft.com/office/drawing/2014/main" id="{381FC687-285F-4BC0-9D82-48F99C570DB9}"/>
              </a:ext>
            </a:extLst>
          </p:cNvPr>
          <p:cNvSpPr/>
          <p:nvPr userDrawn="1"/>
        </p:nvSpPr>
        <p:spPr>
          <a:xfrm>
            <a:off x="4755500" y="3940869"/>
            <a:ext cx="2769686" cy="0"/>
          </a:xfrm>
          <a:prstGeom prst="line">
            <a:avLst/>
          </a:prstGeom>
          <a:ln w="76200">
            <a:solidFill>
              <a:schemeClr val="accent2"/>
            </a:solidFill>
          </a:ln>
        </p:spPr>
        <p:txBody>
          <a:bodyPr lIns="22862" tIns="22862" rIns="22862" bIns="22862"/>
          <a:lstStyle/>
          <a:p>
            <a:pPr>
              <a:spcBef>
                <a:spcPts val="1000"/>
              </a:spcBef>
              <a:defRPr sz="7500" b="0"/>
            </a:pPr>
            <a:endParaRPr sz="3751"/>
          </a:p>
        </p:txBody>
      </p:sp>
    </p:spTree>
    <p:extLst>
      <p:ext uri="{BB962C8B-B14F-4D97-AF65-F5344CB8AC3E}">
        <p14:creationId xmlns:p14="http://schemas.microsoft.com/office/powerpoint/2010/main" val="2640910873"/>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93404" y="0"/>
            <a:ext cx="12003063" cy="7628256"/>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67742" tIns="67742" rIns="67742" bIns="67742" numCol="1" anchor="t">
            <a:normAutofit/>
          </a:bodyPr>
          <a:lstStyle>
            <a:lvl1pPr>
              <a:defRPr sz="8000"/>
            </a:lvl1pPr>
          </a:lstStyle>
          <a:p>
            <a:r>
              <a:rPr sz="4000" dirty="0">
                <a:solidFill>
                  <a:schemeClr val="bg1"/>
                </a:solidFill>
              </a:rPr>
              <a:t>  </a:t>
            </a:r>
          </a:p>
        </p:txBody>
      </p:sp>
      <p:sp>
        <p:nvSpPr>
          <p:cNvPr id="2" name="Rubrik 1"/>
          <p:cNvSpPr>
            <a:spLocks noGrp="1"/>
          </p:cNvSpPr>
          <p:nvPr>
            <p:ph type="ctrTitle"/>
          </p:nvPr>
        </p:nvSpPr>
        <p:spPr>
          <a:xfrm>
            <a:off x="4755500" y="2627712"/>
            <a:ext cx="2769686" cy="758530"/>
          </a:xfrm>
          <a:prstGeom prst="rect">
            <a:avLst/>
          </a:prstGeom>
        </p:spPr>
        <p:txBody>
          <a:bodyPr anchor="b" anchorCtr="0">
            <a:noAutofit/>
          </a:bodyPr>
          <a:lstStyle>
            <a:lvl1pPr algn="ctr">
              <a:defRPr sz="4267" b="1">
                <a:solidFill>
                  <a:schemeClr val="bg1"/>
                </a:solidFill>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2024-06-10</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7336807" y="69153"/>
            <a:ext cx="4800625" cy="120025"/>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1" y="0"/>
            <a:ext cx="193404" cy="7628256"/>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600"/>
          </a:p>
        </p:txBody>
      </p:sp>
      <p:sp>
        <p:nvSpPr>
          <p:cNvPr id="16" name="Linje">
            <a:extLst>
              <a:ext uri="{FF2B5EF4-FFF2-40B4-BE49-F238E27FC236}">
                <a16:creationId xmlns:a16="http://schemas.microsoft.com/office/drawing/2014/main" id="{6285B20E-992A-41EA-A8BD-04B7B292C1C1}"/>
              </a:ext>
            </a:extLst>
          </p:cNvPr>
          <p:cNvSpPr/>
          <p:nvPr userDrawn="1"/>
        </p:nvSpPr>
        <p:spPr>
          <a:xfrm>
            <a:off x="4755500" y="3940869"/>
            <a:ext cx="2769686" cy="0"/>
          </a:xfrm>
          <a:prstGeom prst="line">
            <a:avLst/>
          </a:prstGeom>
          <a:ln w="76200">
            <a:solidFill>
              <a:schemeClr val="accent2"/>
            </a:solidFill>
          </a:ln>
        </p:spPr>
        <p:txBody>
          <a:bodyPr lIns="22862" tIns="22862" rIns="22862" bIns="22862"/>
          <a:lstStyle/>
          <a:p>
            <a:pPr>
              <a:spcBef>
                <a:spcPts val="1000"/>
              </a:spcBef>
              <a:defRPr sz="7500" b="0"/>
            </a:pPr>
            <a:endParaRPr sz="3751"/>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9418425" y="7067679"/>
            <a:ext cx="2539160" cy="343009"/>
          </a:xfrm>
          <a:prstGeom prst="rect">
            <a:avLst/>
          </a:prstGeom>
          <a:ln w="12700">
            <a:miter lim="400000"/>
          </a:ln>
        </p:spPr>
      </p:pic>
    </p:spTree>
    <p:extLst>
      <p:ext uri="{BB962C8B-B14F-4D97-AF65-F5344CB8AC3E}">
        <p14:creationId xmlns:p14="http://schemas.microsoft.com/office/powerpoint/2010/main" val="1342430528"/>
      </p:ext>
    </p:extLst>
  </p:cSld>
  <p:clrMapOvr>
    <a:masterClrMapping/>
  </p:clrMapOvr>
  <p:extLst>
    <p:ext uri="{DCECCB84-F9BA-43D5-87BE-67443E8EF086}">
      <p15:sldGuideLst xmlns:p15="http://schemas.microsoft.com/office/powerpoint/2012/main">
        <p15:guide id="1" orient="horz" pos="1711">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2024-06-10</a:t>
            </a:fld>
            <a:endParaRPr lang="sv-SE" dirty="0">
              <a:solidFill>
                <a:schemeClr val="tx1"/>
              </a:solidFil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12"/>
          </p:nvPr>
        </p:nvSpPr>
        <p:spPr>
          <a:xfrm>
            <a:off x="7336807" y="69153"/>
            <a:ext cx="4800625" cy="120025"/>
          </a:xfrm>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
        <p:nvSpPr>
          <p:cNvPr id="11" name="Rektangel">
            <a:extLst>
              <a:ext uri="{FF2B5EF4-FFF2-40B4-BE49-F238E27FC236}">
                <a16:creationId xmlns:a16="http://schemas.microsoft.com/office/drawing/2014/main" id="{09EEB4A7-73F5-424C-B9D8-171947E8F7C7}"/>
              </a:ext>
            </a:extLst>
          </p:cNvPr>
          <p:cNvSpPr/>
          <p:nvPr userDrawn="1"/>
        </p:nvSpPr>
        <p:spPr>
          <a:xfrm>
            <a:off x="1" y="0"/>
            <a:ext cx="193404" cy="7628256"/>
          </a:xfrm>
          <a:prstGeom prst="rect">
            <a:avLst/>
          </a:prstGeom>
          <a:solidFill>
            <a:schemeClr val="accent2"/>
          </a:solidFill>
          <a:ln w="12700">
            <a:solidFill>
              <a:schemeClr val="accent2"/>
            </a:solidFill>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600"/>
          </a:p>
        </p:txBody>
      </p:sp>
      <p:pic>
        <p:nvPicPr>
          <p:cNvPr id="7" name="Af_logotyp_gron-bla_cmyk.pdf" descr="Logotyp Arbetsförmedlingen">
            <a:extLst>
              <a:ext uri="{FF2B5EF4-FFF2-40B4-BE49-F238E27FC236}">
                <a16:creationId xmlns:a16="http://schemas.microsoft.com/office/drawing/2014/main" id="{4C66E104-8012-4E04-8FB5-CF2BC8ED59B7}"/>
              </a:ext>
            </a:extLst>
          </p:cNvPr>
          <p:cNvPicPr>
            <a:picLocks noChangeAspect="1"/>
          </p:cNvPicPr>
          <p:nvPr userDrawn="1"/>
        </p:nvPicPr>
        <p:blipFill>
          <a:blip r:embed="rId2"/>
          <a:stretch>
            <a:fillRect/>
          </a:stretch>
        </p:blipFill>
        <p:spPr>
          <a:xfrm>
            <a:off x="9418425" y="7067680"/>
            <a:ext cx="2539162" cy="343010"/>
          </a:xfrm>
          <a:prstGeom prst="rect">
            <a:avLst/>
          </a:prstGeom>
          <a:ln w="12700">
            <a:miter lim="400000"/>
          </a:ln>
        </p:spPr>
      </p:pic>
      <p:sp>
        <p:nvSpPr>
          <p:cNvPr id="10" name="Rubrik 1">
            <a:extLst>
              <a:ext uri="{FF2B5EF4-FFF2-40B4-BE49-F238E27FC236}">
                <a16:creationId xmlns:a16="http://schemas.microsoft.com/office/drawing/2014/main" id="{5B67E80F-D6B7-4504-A852-22DBDB111525}"/>
              </a:ext>
            </a:extLst>
          </p:cNvPr>
          <p:cNvSpPr>
            <a:spLocks noGrp="1"/>
          </p:cNvSpPr>
          <p:nvPr>
            <p:ph type="ctrTitle" hasCustomPrompt="1"/>
          </p:nvPr>
        </p:nvSpPr>
        <p:spPr>
          <a:xfrm>
            <a:off x="2359685" y="2146681"/>
            <a:ext cx="7670499" cy="1433526"/>
          </a:xfrm>
          <a:prstGeom prst="rect">
            <a:avLst/>
          </a:prstGeom>
        </p:spPr>
        <p:txBody>
          <a:bodyPr anchor="b" anchorCtr="0">
            <a:noAutofit/>
          </a:bodyPr>
          <a:lstStyle>
            <a:lvl1pPr algn="ctr">
              <a:defRPr sz="4267" b="1">
                <a:solidFill>
                  <a:schemeClr val="tx1"/>
                </a:solidFill>
              </a:defRPr>
            </a:lvl1pPr>
          </a:lstStyle>
          <a:p>
            <a:r>
              <a:rPr lang="sv-SE" dirty="0"/>
              <a:t>Klicka här för att ändra format</a:t>
            </a:r>
          </a:p>
        </p:txBody>
      </p:sp>
      <p:sp>
        <p:nvSpPr>
          <p:cNvPr id="12" name="Underrubrik 2">
            <a:extLst>
              <a:ext uri="{FF2B5EF4-FFF2-40B4-BE49-F238E27FC236}">
                <a16:creationId xmlns:a16="http://schemas.microsoft.com/office/drawing/2014/main" id="{13DB928C-EB16-470A-B60F-FBB40AD6B043}"/>
              </a:ext>
            </a:extLst>
          </p:cNvPr>
          <p:cNvSpPr>
            <a:spLocks noGrp="1"/>
          </p:cNvSpPr>
          <p:nvPr>
            <p:ph type="subTitle" idx="1" hasCustomPrompt="1"/>
          </p:nvPr>
        </p:nvSpPr>
        <p:spPr>
          <a:xfrm>
            <a:off x="2333699" y="4198132"/>
            <a:ext cx="7668330" cy="1147233"/>
          </a:xfrm>
          <a:prstGeom prst="rect">
            <a:avLst/>
          </a:prstGeom>
        </p:spPr>
        <p:txBody>
          <a:bodyPr>
            <a:noAutofit/>
          </a:bodyPr>
          <a:lstStyle>
            <a:lvl1pPr marL="0" indent="0" algn="ctr">
              <a:buNone/>
              <a:defRPr sz="3733">
                <a:solidFill>
                  <a:schemeClr val="tx1"/>
                </a:solidFill>
              </a:defRPr>
            </a:lvl1pPr>
            <a:lvl2pPr marL="457235" indent="0" algn="ctr">
              <a:buNone/>
              <a:defRPr>
                <a:solidFill>
                  <a:schemeClr val="tx1">
                    <a:tint val="75000"/>
                  </a:schemeClr>
                </a:solidFill>
              </a:defRPr>
            </a:lvl2pPr>
            <a:lvl3pPr marL="914468" indent="0" algn="ctr">
              <a:buNone/>
              <a:defRPr>
                <a:solidFill>
                  <a:schemeClr val="tx1">
                    <a:tint val="75000"/>
                  </a:schemeClr>
                </a:solidFill>
              </a:defRPr>
            </a:lvl3pPr>
            <a:lvl4pPr marL="1371703" indent="0" algn="ctr">
              <a:buNone/>
              <a:defRPr>
                <a:solidFill>
                  <a:schemeClr val="tx1">
                    <a:tint val="75000"/>
                  </a:schemeClr>
                </a:solidFill>
              </a:defRPr>
            </a:lvl4pPr>
            <a:lvl5pPr marL="1828937" indent="0" algn="ctr">
              <a:buNone/>
              <a:defRPr>
                <a:solidFill>
                  <a:schemeClr val="tx1">
                    <a:tint val="75000"/>
                  </a:schemeClr>
                </a:solidFill>
              </a:defRPr>
            </a:lvl5pPr>
            <a:lvl6pPr marL="2286172" indent="0" algn="ctr">
              <a:buNone/>
              <a:defRPr>
                <a:solidFill>
                  <a:schemeClr val="tx1">
                    <a:tint val="75000"/>
                  </a:schemeClr>
                </a:solidFill>
              </a:defRPr>
            </a:lvl6pPr>
            <a:lvl7pPr marL="2743405" indent="0" algn="ctr">
              <a:buNone/>
              <a:defRPr>
                <a:solidFill>
                  <a:schemeClr val="tx1">
                    <a:tint val="75000"/>
                  </a:schemeClr>
                </a:solidFill>
              </a:defRPr>
            </a:lvl7pPr>
            <a:lvl8pPr marL="3200640" indent="0" algn="ctr">
              <a:buNone/>
              <a:defRPr>
                <a:solidFill>
                  <a:schemeClr val="tx1">
                    <a:tint val="75000"/>
                  </a:schemeClr>
                </a:solidFill>
              </a:defRPr>
            </a:lvl8pPr>
            <a:lvl9pPr marL="3657875" indent="0" algn="ctr">
              <a:buNone/>
              <a:defRPr>
                <a:solidFill>
                  <a:schemeClr val="tx1">
                    <a:tint val="75000"/>
                  </a:schemeClr>
                </a:solidFill>
              </a:defRPr>
            </a:lvl9pPr>
          </a:lstStyle>
          <a:p>
            <a:r>
              <a:rPr lang="sv-SE" dirty="0"/>
              <a:t>Klicka här för att ändra format på underrubrik i bakgrunden</a:t>
            </a:r>
          </a:p>
        </p:txBody>
      </p:sp>
      <p:sp>
        <p:nvSpPr>
          <p:cNvPr id="14" name="Linje">
            <a:extLst>
              <a:ext uri="{FF2B5EF4-FFF2-40B4-BE49-F238E27FC236}">
                <a16:creationId xmlns:a16="http://schemas.microsoft.com/office/drawing/2014/main" id="{326BA6EA-4594-467D-8834-6E5F4807FFDB}"/>
              </a:ext>
            </a:extLst>
          </p:cNvPr>
          <p:cNvSpPr/>
          <p:nvPr userDrawn="1"/>
        </p:nvSpPr>
        <p:spPr>
          <a:xfrm>
            <a:off x="4755500" y="3940869"/>
            <a:ext cx="2769686" cy="0"/>
          </a:xfrm>
          <a:prstGeom prst="line">
            <a:avLst/>
          </a:prstGeom>
          <a:ln w="76200">
            <a:solidFill>
              <a:schemeClr val="accent2"/>
            </a:solidFill>
          </a:ln>
        </p:spPr>
        <p:txBody>
          <a:bodyPr lIns="22862" tIns="22862" rIns="22862" bIns="22862"/>
          <a:lstStyle/>
          <a:p>
            <a:pPr>
              <a:spcBef>
                <a:spcPts val="1000"/>
              </a:spcBef>
              <a:defRPr sz="7500" b="0"/>
            </a:pPr>
            <a:endParaRPr sz="3751"/>
          </a:p>
        </p:txBody>
      </p:sp>
    </p:spTree>
    <p:extLst>
      <p:ext uri="{BB962C8B-B14F-4D97-AF65-F5344CB8AC3E}">
        <p14:creationId xmlns:p14="http://schemas.microsoft.com/office/powerpoint/2010/main" val="2499462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66824" y="1201583"/>
            <a:ext cx="9898334" cy="1000208"/>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768103" y="2680557"/>
            <a:ext cx="9897056" cy="4256225"/>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1B8F8DFE-A200-45B5-B28F-687801E16029}" type="datetimeFigureOut">
              <a:rPr lang="sv-SE" smtClean="0"/>
              <a:pPr/>
              <a:t>2024-06-10</a:t>
            </a:fld>
            <a:endParaRPr lang="sv-SE" dirty="0">
              <a:solidFill>
                <a:schemeClr val="tx1"/>
              </a:solidFill>
            </a:endParaRP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6CD02724-9D72-4716-953B-F44DD0BB2568}" type="slidenum">
              <a:rPr lang="sv-SE" smtClean="0"/>
              <a:pPr/>
              <a:t>‹#›</a:t>
            </a:fld>
            <a:endParaRPr lang="sv-SE" dirty="0">
              <a:solidFill>
                <a:schemeClr val="tx1"/>
              </a:solidFill>
            </a:endParaRPr>
          </a:p>
        </p:txBody>
      </p:sp>
    </p:spTree>
    <p:extLst>
      <p:ext uri="{BB962C8B-B14F-4D97-AF65-F5344CB8AC3E}">
        <p14:creationId xmlns:p14="http://schemas.microsoft.com/office/powerpoint/2010/main" val="2370152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66824" y="1201583"/>
            <a:ext cx="9898334" cy="1000208"/>
          </a:xfrm>
          <a:prstGeom prst="rect">
            <a:avLst/>
          </a:prstGeom>
        </p:spPr>
        <p:txBody>
          <a:body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2024-06-10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25582" y="2680558"/>
            <a:ext cx="4839577" cy="380079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innehåll 2">
            <a:extLst>
              <a:ext uri="{FF2B5EF4-FFF2-40B4-BE49-F238E27FC236}">
                <a16:creationId xmlns:a16="http://schemas.microsoft.com/office/drawing/2014/main" id="{1ADA2774-EC9D-4E33-A1C8-81537CDAC07F}"/>
              </a:ext>
            </a:extLst>
          </p:cNvPr>
          <p:cNvSpPr>
            <a:spLocks noGrp="1"/>
          </p:cNvSpPr>
          <p:nvPr>
            <p:ph idx="14"/>
          </p:nvPr>
        </p:nvSpPr>
        <p:spPr>
          <a:xfrm>
            <a:off x="766825" y="2680558"/>
            <a:ext cx="4839577" cy="380079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509423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824" y="480517"/>
            <a:ext cx="9898334" cy="1000208"/>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768103" y="1600333"/>
            <a:ext cx="9897056" cy="506772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2024-06-10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269633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vå innehållsdelar, högre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824" y="480100"/>
            <a:ext cx="9898334" cy="1000208"/>
          </a:xfrm>
          <a:prstGeom prst="rect">
            <a:avLst/>
          </a:prstGeom>
        </p:spPr>
        <p:txBody>
          <a:bodyPr anchor="t"/>
          <a:lstStyle/>
          <a:p>
            <a:r>
              <a:rPr lang="sv-SE" dirty="0"/>
              <a:t>Klicka här för att ändra format</a:t>
            </a:r>
          </a:p>
        </p:txBody>
      </p:sp>
      <p:sp>
        <p:nvSpPr>
          <p:cNvPr id="3" name="Platshållare för innehåll 2"/>
          <p:cNvSpPr>
            <a:spLocks noGrp="1"/>
          </p:cNvSpPr>
          <p:nvPr>
            <p:ph idx="1"/>
          </p:nvPr>
        </p:nvSpPr>
        <p:spPr>
          <a:xfrm>
            <a:off x="766825" y="1600332"/>
            <a:ext cx="4839577" cy="506772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2024-06-10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25580" y="1600332"/>
            <a:ext cx="4839577" cy="5067723"/>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62402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a:xfrm>
            <a:off x="766824" y="1201583"/>
            <a:ext cx="9898334" cy="1000208"/>
          </a:xfrm>
          <a:prstGeom prst="rect">
            <a:avLst/>
          </a:prstGeom>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2024-06-10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21113" y="2680558"/>
            <a:ext cx="4839030" cy="380079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766823" y="2680558"/>
            <a:ext cx="4839030" cy="3800792"/>
          </a:xfrm>
          <a:prstGeom prst="rect">
            <a:avLst/>
          </a:prstGeo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257368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nderrubrik och innehåll">
    <p:spTree>
      <p:nvGrpSpPr>
        <p:cNvPr id="1" name=""/>
        <p:cNvGrpSpPr/>
        <p:nvPr/>
      </p:nvGrpSpPr>
      <p:grpSpPr>
        <a:xfrm>
          <a:off x="0" y="0"/>
          <a:ext cx="0" cy="0"/>
          <a:chOff x="0" y="0"/>
          <a:chExt cx="0" cy="0"/>
        </a:xfrm>
      </p:grpSpPr>
      <p:cxnSp>
        <p:nvCxnSpPr>
          <p:cNvPr id="6" name="Rak 5">
            <a:extLst>
              <a:ext uri="{FF2B5EF4-FFF2-40B4-BE49-F238E27FC236}">
                <a16:creationId xmlns:a16="http://schemas.microsoft.com/office/drawing/2014/main" id="{293F6F8B-6323-A145-A493-43DA47A99E4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DE0DE361-D559-CC40-AF24-0169782F41A2}"/>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6" title="Text">
            <a:extLst>
              <a:ext uri="{FF2B5EF4-FFF2-40B4-BE49-F238E27FC236}">
                <a16:creationId xmlns:a16="http://schemas.microsoft.com/office/drawing/2014/main" id="{8390DEE6-F18F-514C-8348-25DC82432D8C}"/>
              </a:ext>
            </a:extLst>
          </p:cNvPr>
          <p:cNvSpPr>
            <a:spLocks noGrp="1"/>
          </p:cNvSpPr>
          <p:nvPr>
            <p:ph type="body" sz="quarter" idx="12"/>
          </p:nvPr>
        </p:nvSpPr>
        <p:spPr>
          <a:xfrm>
            <a:off x="607937" y="2154238"/>
            <a:ext cx="864135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
        <p:nvSpPr>
          <p:cNvPr id="12" name="Platshållare för text 12">
            <a:extLst>
              <a:ext uri="{FF2B5EF4-FFF2-40B4-BE49-F238E27FC236}">
                <a16:creationId xmlns:a16="http://schemas.microsoft.com/office/drawing/2014/main" id="{841B0CD3-E4C9-2842-A82C-12536631AC86}"/>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3868679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766825" y="1201583"/>
            <a:ext cx="4839577" cy="1000208"/>
          </a:xfrm>
          <a:prstGeom prst="rect">
            <a:avLst/>
          </a:prstGeo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766825" y="2680558"/>
            <a:ext cx="4839577" cy="3800792"/>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6096794" y="-3"/>
            <a:ext cx="6096794" cy="6934778"/>
          </a:xfrm>
          <a:prstGeom prst="rect">
            <a:avLst/>
          </a:prstGeom>
        </p:spPr>
        <p:txBody>
          <a:bodyPr/>
          <a:lstStyle/>
          <a:p>
            <a:r>
              <a:rPr lang="sv-SE"/>
              <a:t>Klicka på ikonen för att lägga till en bild</a:t>
            </a:r>
          </a:p>
        </p:txBody>
      </p:sp>
    </p:spTree>
    <p:extLst>
      <p:ext uri="{BB962C8B-B14F-4D97-AF65-F5344CB8AC3E}">
        <p14:creationId xmlns:p14="http://schemas.microsoft.com/office/powerpoint/2010/main" val="36610934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824" y="1201583"/>
            <a:ext cx="9898334" cy="4575332"/>
          </a:xfrm>
          <a:prstGeom prst="rect">
            <a:avLst/>
          </a:prstGeom>
        </p:spPr>
        <p:txBody>
          <a:bodyPr anchor="ctr"/>
          <a:lstStyle>
            <a:lvl1pPr algn="ctr">
              <a:defRPr sz="3200" b="1"/>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2024-06-10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3065339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2024-06-10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196146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8" name="Rectangle 17">
            <a:extLst>
              <a:ext uri="{FF2B5EF4-FFF2-40B4-BE49-F238E27FC236}">
                <a16:creationId xmlns:a16="http://schemas.microsoft.com/office/drawing/2014/main" id="{FB83FAFF-EED2-4BB2-B3CE-D5D395077B1C}"/>
              </a:ext>
            </a:extLst>
          </p:cNvPr>
          <p:cNvSpPr/>
          <p:nvPr userDrawn="1"/>
        </p:nvSpPr>
        <p:spPr>
          <a:xfrm>
            <a:off x="1" y="0"/>
            <a:ext cx="5696146" cy="7621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Arial" panose="020B0604020202020204" pitchFamily="34" charset="0"/>
              <a:cs typeface="Arial" panose="020B0604020202020204" pitchFamily="34" charset="0"/>
            </a:endParaRPr>
          </a:p>
        </p:txBody>
      </p:sp>
      <p:sp>
        <p:nvSpPr>
          <p:cNvPr id="2" name="Rubrik 1"/>
          <p:cNvSpPr>
            <a:spLocks noGrp="1"/>
          </p:cNvSpPr>
          <p:nvPr>
            <p:ph type="title" hasCustomPrompt="1"/>
          </p:nvPr>
        </p:nvSpPr>
        <p:spPr>
          <a:xfrm>
            <a:off x="819081" y="3310690"/>
            <a:ext cx="4877066" cy="1000208"/>
          </a:xfrm>
          <a:prstGeom prst="rect">
            <a:avLst/>
          </a:prstGeom>
        </p:spPr>
        <p:txBody>
          <a:bodyPr/>
          <a:lstStyle>
            <a:lvl1pPr>
              <a:defRPr>
                <a:solidFill>
                  <a:schemeClr val="bg1"/>
                </a:solidFill>
              </a:defRPr>
            </a:lvl1pPr>
          </a:lstStyle>
          <a:p>
            <a:r>
              <a:rPr lang="sv-SE" dirty="0"/>
              <a:t>Innehållsförteckning</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2024-06-10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825580" y="0"/>
            <a:ext cx="4839577" cy="6481350"/>
          </a:xfrm>
          <a:prstGeom prst="rect">
            <a:avLst/>
          </a:prstGeom>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Linje">
            <a:extLst>
              <a:ext uri="{FF2B5EF4-FFF2-40B4-BE49-F238E27FC236}">
                <a16:creationId xmlns:a16="http://schemas.microsoft.com/office/drawing/2014/main" id="{55D631E8-9485-45FA-8CC3-F420D736C613}"/>
              </a:ext>
            </a:extLst>
          </p:cNvPr>
          <p:cNvSpPr/>
          <p:nvPr userDrawn="1"/>
        </p:nvSpPr>
        <p:spPr>
          <a:xfrm>
            <a:off x="819079" y="4310898"/>
            <a:ext cx="4511260" cy="0"/>
          </a:xfrm>
          <a:prstGeom prst="line">
            <a:avLst/>
          </a:prstGeom>
          <a:ln w="79375">
            <a:solidFill>
              <a:schemeClr val="accent2"/>
            </a:solidFill>
          </a:ln>
        </p:spPr>
        <p:txBody>
          <a:bodyPr lIns="22862" tIns="22862" rIns="22862" bIns="22862"/>
          <a:lstStyle/>
          <a:p>
            <a:pPr>
              <a:spcBef>
                <a:spcPts val="1000"/>
              </a:spcBef>
              <a:defRPr sz="7500" b="0"/>
            </a:pPr>
            <a:endParaRPr sz="375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10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amp; underrubrik">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Rubrik 1" title="Rubrik">
            <a:extLst>
              <a:ext uri="{FF2B5EF4-FFF2-40B4-BE49-F238E27FC236}">
                <a16:creationId xmlns:a16="http://schemas.microsoft.com/office/drawing/2014/main" id="{6EDC7DCB-3E51-4F4A-8FDC-283B790A6314}"/>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9" name="Platshållare för text 12">
            <a:extLst>
              <a:ext uri="{FF2B5EF4-FFF2-40B4-BE49-F238E27FC236}">
                <a16:creationId xmlns:a16="http://schemas.microsoft.com/office/drawing/2014/main" id="{683CAA3C-A172-1746-9CEF-822656725F29}"/>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4222280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cxnSp>
        <p:nvCxnSpPr>
          <p:cNvPr id="3" name="Rak 2">
            <a:extLst>
              <a:ext uri="{FF2B5EF4-FFF2-40B4-BE49-F238E27FC236}">
                <a16:creationId xmlns:a16="http://schemas.microsoft.com/office/drawing/2014/main" id="{74610EF0-951C-C647-B91B-E8AA352E1791}"/>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Rubrik 1" title="Rubrik">
            <a:extLst>
              <a:ext uri="{FF2B5EF4-FFF2-40B4-BE49-F238E27FC236}">
                <a16:creationId xmlns:a16="http://schemas.microsoft.com/office/drawing/2014/main" id="{5A5B65EA-9B29-0E4F-A264-E4F25E32111B}"/>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Tree>
    <p:extLst>
      <p:ext uri="{BB962C8B-B14F-4D97-AF65-F5344CB8AC3E}">
        <p14:creationId xmlns:p14="http://schemas.microsoft.com/office/powerpoint/2010/main" val="3110189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layout">
    <p:spTree>
      <p:nvGrpSpPr>
        <p:cNvPr id="1" name=""/>
        <p:cNvGrpSpPr/>
        <p:nvPr/>
      </p:nvGrpSpPr>
      <p:grpSpPr>
        <a:xfrm>
          <a:off x="0" y="0"/>
          <a:ext cx="0" cy="0"/>
          <a:chOff x="0" y="0"/>
          <a:chExt cx="0" cy="0"/>
        </a:xfrm>
      </p:grpSpPr>
      <p:cxnSp>
        <p:nvCxnSpPr>
          <p:cNvPr id="2" name="Rak 1">
            <a:extLst>
              <a:ext uri="{FF2B5EF4-FFF2-40B4-BE49-F238E27FC236}">
                <a16:creationId xmlns:a16="http://schemas.microsoft.com/office/drawing/2014/main" id="{8CD6B4D6-B5AB-FD41-B8E5-4E72A9993917}"/>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45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ligga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6888544" y="1506538"/>
            <a:ext cx="4703846" cy="3457236"/>
          </a:xfrm>
        </p:spPr>
        <p:txBody>
          <a:bodyPr/>
          <a:lstStyle>
            <a:lvl1pPr>
              <a:defRPr/>
            </a:lvl1pPr>
          </a:lstStyle>
          <a:p>
            <a:pPr lvl="0"/>
            <a:r>
              <a:rPr lang="sv-SE" noProof="0" dirty="0"/>
              <a:t>Klicka på en ikon för att lägga till liggande bildmaterial</a:t>
            </a:r>
          </a:p>
        </p:txBody>
      </p:sp>
      <p:cxnSp>
        <p:nvCxnSpPr>
          <p:cNvPr id="6" name="Rak 5">
            <a:extLst>
              <a:ext uri="{FF2B5EF4-FFF2-40B4-BE49-F238E27FC236}">
                <a16:creationId xmlns:a16="http://schemas.microsoft.com/office/drawing/2014/main" id="{A45E828D-8472-E947-9F9B-D263F40A0CE4}"/>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Rubrik 1" title="Rubrik">
            <a:extLst>
              <a:ext uri="{FF2B5EF4-FFF2-40B4-BE49-F238E27FC236}">
                <a16:creationId xmlns:a16="http://schemas.microsoft.com/office/drawing/2014/main" id="{487CC6FD-B291-9540-A9EE-8B20378DC2F0}"/>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8" name="Platshållare för text 6" title="Text">
            <a:extLst>
              <a:ext uri="{FF2B5EF4-FFF2-40B4-BE49-F238E27FC236}">
                <a16:creationId xmlns:a16="http://schemas.microsoft.com/office/drawing/2014/main" id="{548F190E-A9C9-5846-B4C3-CCEFB081B6D4}"/>
              </a:ext>
            </a:extLst>
          </p:cNvPr>
          <p:cNvSpPr>
            <a:spLocks noGrp="1"/>
          </p:cNvSpPr>
          <p:nvPr>
            <p:ph type="body" sz="quarter" idx="13"/>
          </p:nvPr>
        </p:nvSpPr>
        <p:spPr>
          <a:xfrm>
            <a:off x="607937" y="1506538"/>
            <a:ext cx="6136929"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40234450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och stående bild">
    <p:spTree>
      <p:nvGrpSpPr>
        <p:cNvPr id="1" name=""/>
        <p:cNvGrpSpPr/>
        <p:nvPr/>
      </p:nvGrpSpPr>
      <p:grpSpPr>
        <a:xfrm>
          <a:off x="0" y="0"/>
          <a:ext cx="0" cy="0"/>
          <a:chOff x="0" y="0"/>
          <a:chExt cx="0" cy="0"/>
        </a:xfrm>
      </p:grpSpPr>
      <p:sp>
        <p:nvSpPr>
          <p:cNvPr id="4" name="Platshållare för innehåll 3" title="Foto/illustration"/>
          <p:cNvSpPr>
            <a:spLocks noGrp="1"/>
          </p:cNvSpPr>
          <p:nvPr>
            <p:ph sz="quarter" idx="12" hasCustomPrompt="1"/>
          </p:nvPr>
        </p:nvSpPr>
        <p:spPr>
          <a:xfrm>
            <a:off x="8038032" y="1506538"/>
            <a:ext cx="3552229" cy="4496737"/>
          </a:xfrm>
        </p:spPr>
        <p:txBody>
          <a:bodyPr/>
          <a:lstStyle>
            <a:lvl1pPr>
              <a:defRPr/>
            </a:lvl1pPr>
          </a:lstStyle>
          <a:p>
            <a:pPr lvl="0"/>
            <a:r>
              <a:rPr lang="sv-SE" noProof="0" dirty="0"/>
              <a:t>Klicka på en ikon för att lägga till stående bildmaterial</a:t>
            </a:r>
          </a:p>
        </p:txBody>
      </p:sp>
      <p:cxnSp>
        <p:nvCxnSpPr>
          <p:cNvPr id="5" name="Rak 4">
            <a:extLst>
              <a:ext uri="{FF2B5EF4-FFF2-40B4-BE49-F238E27FC236}">
                <a16:creationId xmlns:a16="http://schemas.microsoft.com/office/drawing/2014/main" id="{9DDAE5C9-A4F9-3B4C-86FC-87CC3CF01008}"/>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Rubrik 1" title="Rubrik">
            <a:extLst>
              <a:ext uri="{FF2B5EF4-FFF2-40B4-BE49-F238E27FC236}">
                <a16:creationId xmlns:a16="http://schemas.microsoft.com/office/drawing/2014/main" id="{CEF85690-60EF-2B48-8C7D-57605090A511}"/>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7" name="Platshållare för text 6" title="Text">
            <a:extLst>
              <a:ext uri="{FF2B5EF4-FFF2-40B4-BE49-F238E27FC236}">
                <a16:creationId xmlns:a16="http://schemas.microsoft.com/office/drawing/2014/main" id="{4A6018F0-0809-574E-A8CF-5504E37A4539}"/>
              </a:ext>
            </a:extLst>
          </p:cNvPr>
          <p:cNvSpPr>
            <a:spLocks noGrp="1"/>
          </p:cNvSpPr>
          <p:nvPr>
            <p:ph type="body" sz="quarter" idx="13"/>
          </p:nvPr>
        </p:nvSpPr>
        <p:spPr>
          <a:xfrm>
            <a:off x="607937" y="1506538"/>
            <a:ext cx="7073033" cy="5227140"/>
          </a:xfrm>
        </p:spPr>
        <p:txBody>
          <a:bodyPr/>
          <a:lstStyle>
            <a:lvl3pPr>
              <a:defRPr sz="1800"/>
            </a:lvl3pPr>
          </a:lstStyle>
          <a:p>
            <a:pPr lvl="0"/>
            <a:r>
              <a:rPr lang="sv-SE"/>
              <a:t>Redigera format för bakgrundstext</a:t>
            </a:r>
          </a:p>
          <a:p>
            <a:pPr lvl="1"/>
            <a:r>
              <a:rPr lang="sv-SE"/>
              <a:t>Nivå två</a:t>
            </a:r>
          </a:p>
          <a:p>
            <a:pPr lvl="2"/>
            <a:r>
              <a:rPr lang="sv-SE"/>
              <a:t>Nivå tre</a:t>
            </a:r>
          </a:p>
        </p:txBody>
      </p:sp>
    </p:spTree>
    <p:extLst>
      <p:ext uri="{BB962C8B-B14F-4D97-AF65-F5344CB8AC3E}">
        <p14:creationId xmlns:p14="http://schemas.microsoft.com/office/powerpoint/2010/main" val="385066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underrubrik, punkter &amp; bild">
    <p:spTree>
      <p:nvGrpSpPr>
        <p:cNvPr id="1" name=""/>
        <p:cNvGrpSpPr/>
        <p:nvPr/>
      </p:nvGrpSpPr>
      <p:grpSpPr>
        <a:xfrm>
          <a:off x="0" y="0"/>
          <a:ext cx="0" cy="0"/>
          <a:chOff x="0" y="0"/>
          <a:chExt cx="0" cy="0"/>
        </a:xfrm>
      </p:grpSpPr>
      <p:cxnSp>
        <p:nvCxnSpPr>
          <p:cNvPr id="4" name="Rak 3">
            <a:extLst>
              <a:ext uri="{FF2B5EF4-FFF2-40B4-BE49-F238E27FC236}">
                <a16:creationId xmlns:a16="http://schemas.microsoft.com/office/drawing/2014/main" id="{03B7FA0E-1019-974A-AE27-EA2544F03E0A}"/>
              </a:ext>
            </a:extLst>
          </p:cNvPr>
          <p:cNvCxnSpPr/>
          <p:nvPr userDrawn="1"/>
        </p:nvCxnSpPr>
        <p:spPr>
          <a:xfrm>
            <a:off x="0" y="7056022"/>
            <a:ext cx="12193588"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Platshållare för text 10" title="Text">
            <a:extLst>
              <a:ext uri="{FF2B5EF4-FFF2-40B4-BE49-F238E27FC236}">
                <a16:creationId xmlns:a16="http://schemas.microsoft.com/office/drawing/2014/main" id="{5AB4EBF9-5C4C-DF4D-A473-31FEE85CBA4B}"/>
              </a:ext>
            </a:extLst>
          </p:cNvPr>
          <p:cNvSpPr>
            <a:spLocks noGrp="1"/>
          </p:cNvSpPr>
          <p:nvPr>
            <p:ph type="body" sz="quarter" idx="14" hasCustomPrompt="1"/>
          </p:nvPr>
        </p:nvSpPr>
        <p:spPr>
          <a:xfrm>
            <a:off x="608195" y="2154239"/>
            <a:ext cx="6240746" cy="4536876"/>
          </a:xfrm>
        </p:spPr>
        <p:txBody>
          <a:bodyPr lIns="0" tIns="0" rIns="0" bIns="0"/>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3" title="Foto/illustration">
            <a:extLst>
              <a:ext uri="{FF2B5EF4-FFF2-40B4-BE49-F238E27FC236}">
                <a16:creationId xmlns:a16="http://schemas.microsoft.com/office/drawing/2014/main" id="{44A260B7-EA5D-0247-8A30-47821A2683EA}"/>
              </a:ext>
            </a:extLst>
          </p:cNvPr>
          <p:cNvSpPr>
            <a:spLocks noGrp="1"/>
          </p:cNvSpPr>
          <p:nvPr>
            <p:ph sz="quarter" idx="12" hasCustomPrompt="1"/>
          </p:nvPr>
        </p:nvSpPr>
        <p:spPr>
          <a:xfrm>
            <a:off x="7248922" y="2225766"/>
            <a:ext cx="4343038" cy="3457236"/>
          </a:xfrm>
        </p:spPr>
        <p:txBody>
          <a:bodyPr lIns="0" tIns="0" rIns="0" bIns="0"/>
          <a:lstStyle>
            <a:lvl1pPr>
              <a:defRPr/>
            </a:lvl1pPr>
          </a:lstStyle>
          <a:p>
            <a:pPr lvl="0"/>
            <a:r>
              <a:rPr lang="sv-SE" noProof="0" dirty="0"/>
              <a:t>Klicka på en ikon för att lägga till liggande bildmaterial</a:t>
            </a:r>
          </a:p>
        </p:txBody>
      </p:sp>
      <p:sp>
        <p:nvSpPr>
          <p:cNvPr id="9" name="Rubrik 1" title="Rubrik">
            <a:extLst>
              <a:ext uri="{FF2B5EF4-FFF2-40B4-BE49-F238E27FC236}">
                <a16:creationId xmlns:a16="http://schemas.microsoft.com/office/drawing/2014/main" id="{29282C17-0959-D14F-8DBE-B5789E9CAC79}"/>
              </a:ext>
            </a:extLst>
          </p:cNvPr>
          <p:cNvSpPr>
            <a:spLocks noGrp="1"/>
          </p:cNvSpPr>
          <p:nvPr>
            <p:ph type="title" hasCustomPrompt="1"/>
          </p:nvPr>
        </p:nvSpPr>
        <p:spPr>
          <a:xfrm>
            <a:off x="607507" y="124063"/>
            <a:ext cx="10889887" cy="1270265"/>
          </a:xfrm>
        </p:spPr>
        <p:txBody>
          <a:bodyPr anchor="ctr" anchorCtr="0"/>
          <a:lstStyle>
            <a:lvl1pPr>
              <a:defRPr baseline="0"/>
            </a:lvl1pPr>
          </a:lstStyle>
          <a:p>
            <a:r>
              <a:rPr lang="sv-SE" dirty="0"/>
              <a:t>Rubrik</a:t>
            </a:r>
          </a:p>
        </p:txBody>
      </p:sp>
      <p:sp>
        <p:nvSpPr>
          <p:cNvPr id="10" name="Platshållare för text 12">
            <a:extLst>
              <a:ext uri="{FF2B5EF4-FFF2-40B4-BE49-F238E27FC236}">
                <a16:creationId xmlns:a16="http://schemas.microsoft.com/office/drawing/2014/main" id="{DF3B1A68-7188-0E41-9576-1D14C4EABD95}"/>
              </a:ext>
            </a:extLst>
          </p:cNvPr>
          <p:cNvSpPr>
            <a:spLocks noGrp="1"/>
          </p:cNvSpPr>
          <p:nvPr>
            <p:ph type="body" sz="quarter" idx="15" hasCustomPrompt="1"/>
          </p:nvPr>
        </p:nvSpPr>
        <p:spPr>
          <a:xfrm>
            <a:off x="608013" y="1506538"/>
            <a:ext cx="10961687" cy="576262"/>
          </a:xfrm>
        </p:spPr>
        <p:txBody>
          <a:bodyPr/>
          <a:lstStyle>
            <a:lvl1pPr marL="0" indent="0">
              <a:buFontTx/>
              <a:buNone/>
              <a:defRPr sz="2800" b="1"/>
            </a:lvl1pPr>
          </a:lstStyle>
          <a:p>
            <a:r>
              <a:rPr lang="sv-SE" dirty="0"/>
              <a:t>Underrubrik</a:t>
            </a:r>
          </a:p>
        </p:txBody>
      </p:sp>
    </p:spTree>
    <p:extLst>
      <p:ext uri="{BB962C8B-B14F-4D97-AF65-F5344CB8AC3E}">
        <p14:creationId xmlns:p14="http://schemas.microsoft.com/office/powerpoint/2010/main" val="708401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CC780C3-A024-C44A-8146-90F730DD7D7A}"/>
              </a:ext>
            </a:extLst>
          </p:cNvPr>
          <p:cNvSpPr/>
          <p:nvPr userDrawn="1"/>
        </p:nvSpPr>
        <p:spPr>
          <a:xfrm>
            <a:off x="0" y="7056022"/>
            <a:ext cx="12193588" cy="565566"/>
          </a:xfrm>
          <a:prstGeom prst="rect">
            <a:avLst/>
          </a:prstGeom>
          <a:solidFill>
            <a:schemeClr val="bg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p>
            <a:pPr algn="ctr">
              <a:spcAft>
                <a:spcPts val="600"/>
              </a:spcAft>
            </a:pPr>
            <a:endParaRPr lang="sv-SE" sz="1400">
              <a:solidFill>
                <a:schemeClr val="tx1">
                  <a:lumMod val="90000"/>
                  <a:lumOff val="10000"/>
                </a:schemeClr>
              </a:solidFill>
            </a:endParaRPr>
          </a:p>
        </p:txBody>
      </p:sp>
      <p:sp>
        <p:nvSpPr>
          <p:cNvPr id="1026" name="Rectangle 2" title="Rubrik"/>
          <p:cNvSpPr>
            <a:spLocks noGrp="1" noChangeArrowheads="1"/>
          </p:cNvSpPr>
          <p:nvPr>
            <p:ph type="title"/>
          </p:nvPr>
        </p:nvSpPr>
        <p:spPr bwMode="auto">
          <a:xfrm>
            <a:off x="583115" y="140400"/>
            <a:ext cx="10992736" cy="12702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sv-SE" altLang="sv-SE" dirty="0"/>
              <a:t>Klicka här för att ändra format på bakgrundsrubriken</a:t>
            </a:r>
          </a:p>
        </p:txBody>
      </p:sp>
      <p:sp>
        <p:nvSpPr>
          <p:cNvPr id="1027" name="Rectangle 3" title="Text"/>
          <p:cNvSpPr>
            <a:spLocks noGrp="1" noChangeArrowheads="1"/>
          </p:cNvSpPr>
          <p:nvPr>
            <p:ph type="body" idx="1"/>
          </p:nvPr>
        </p:nvSpPr>
        <p:spPr bwMode="auto">
          <a:xfrm>
            <a:off x="601627" y="1506538"/>
            <a:ext cx="10974224" cy="5328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p:txBody>
      </p:sp>
      <p:sp>
        <p:nvSpPr>
          <p:cNvPr id="7" name="Text Box 13" title="Sidnummer"/>
          <p:cNvSpPr txBox="1">
            <a:spLocks noChangeArrowheads="1"/>
          </p:cNvSpPr>
          <p:nvPr/>
        </p:nvSpPr>
        <p:spPr bwMode="white">
          <a:xfrm>
            <a:off x="581925" y="7275944"/>
            <a:ext cx="4316242" cy="184666"/>
          </a:xfrm>
          <a:prstGeom prst="rect">
            <a:avLst/>
          </a:prstGeom>
          <a:noFill/>
          <a:ln>
            <a:noFill/>
          </a:ln>
          <a:effectLst/>
          <a:extLst>
            <a:ext uri="{909E8E84-426E-40dd-AFC4-6F175D3DCCD1}">
              <a14:hiddenFill xmlns:a14="http://schemas.microsoft.com/office/drawing/2010/main" xmlns="">
                <a:solidFill>
                  <a:srgbClr val="D0DE8E"/>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p>
            <a:pPr eaLnBrk="0" hangingPunct="0"/>
            <a:r>
              <a:rPr lang="sv-SE" altLang="sv-SE" sz="1200" b="0" kern="1200" dirty="0">
                <a:solidFill>
                  <a:schemeClr val="tx1">
                    <a:lumMod val="90000"/>
                    <a:lumOff val="10000"/>
                  </a:schemeClr>
                </a:solidFill>
                <a:latin typeface="Arial" charset="0"/>
                <a:ea typeface="+mn-ea"/>
                <a:cs typeface="Arial" charset="0"/>
              </a:rPr>
              <a:t>Sid </a:t>
            </a:r>
            <a:fld id="{92A271D3-63F0-4971-ADFC-80DA04F2BEB2}" type="slidenum">
              <a:rPr lang="sv-SE" altLang="sv-SE" sz="1200" b="0" kern="1200" smtClean="0">
                <a:solidFill>
                  <a:schemeClr val="tx1">
                    <a:lumMod val="90000"/>
                    <a:lumOff val="10000"/>
                  </a:schemeClr>
                </a:solidFill>
                <a:latin typeface="Arial" charset="0"/>
                <a:ea typeface="+mn-ea"/>
                <a:cs typeface="Arial" charset="0"/>
              </a:rPr>
              <a:pPr eaLnBrk="0" hangingPunct="0"/>
              <a:t>‹#›</a:t>
            </a:fld>
            <a:endParaRPr lang="sv-SE" altLang="sv-SE" sz="1200" b="0" kern="1200" dirty="0">
              <a:solidFill>
                <a:schemeClr val="tx1">
                  <a:lumMod val="90000"/>
                  <a:lumOff val="10000"/>
                </a:schemeClr>
              </a:solidFill>
              <a:latin typeface="Arial" charset="0"/>
              <a:ea typeface="+mn-ea"/>
              <a:cs typeface="Arial" charset="0"/>
            </a:endParaRPr>
          </a:p>
        </p:txBody>
      </p:sp>
    </p:spTree>
    <p:extLst>
      <p:ext uri="{BB962C8B-B14F-4D97-AF65-F5344CB8AC3E}">
        <p14:creationId xmlns:p14="http://schemas.microsoft.com/office/powerpoint/2010/main" val="106609537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76" r:id="rId9"/>
    <p:sldLayoutId id="2147483764" r:id="rId10"/>
    <p:sldLayoutId id="2147483765" r:id="rId11"/>
    <p:sldLayoutId id="2147483766" r:id="rId12"/>
    <p:sldLayoutId id="2147483767" r:id="rId13"/>
    <p:sldLayoutId id="2147483768" r:id="rId14"/>
    <p:sldLayoutId id="2147483769" r:id="rId15"/>
    <p:sldLayoutId id="2147483774" r:id="rId16"/>
    <p:sldLayoutId id="2147483778" r:id="rId17"/>
    <p:sldLayoutId id="2147483779" r:id="rId18"/>
    <p:sldLayoutId id="2147483781" r:id="rId19"/>
    <p:sldLayoutId id="2147483782" r:id="rId20"/>
  </p:sldLayoutIdLst>
  <p:hf hdr="0" dt="0"/>
  <p:txStyles>
    <p:titleStyle>
      <a:lvl1pPr algn="l" rtl="0" eaLnBrk="1" fontAlgn="base" hangingPunct="1">
        <a:lnSpc>
          <a:spcPct val="90000"/>
        </a:lnSpc>
        <a:spcBef>
          <a:spcPct val="0"/>
        </a:spcBef>
        <a:spcAft>
          <a:spcPct val="0"/>
        </a:spcAft>
        <a:defRPr sz="4267" b="1" spc="-107" baseline="0">
          <a:solidFill>
            <a:schemeClr val="accent6"/>
          </a:solidFill>
          <a:latin typeface="+mj-lt"/>
          <a:ea typeface="+mj-ea"/>
          <a:cs typeface="+mj-cs"/>
        </a:defRPr>
      </a:lvl1pPr>
      <a:lvl2pPr algn="l" rtl="0" eaLnBrk="1" fontAlgn="base" hangingPunct="1">
        <a:lnSpc>
          <a:spcPct val="90000"/>
        </a:lnSpc>
        <a:spcBef>
          <a:spcPct val="0"/>
        </a:spcBef>
        <a:spcAft>
          <a:spcPct val="0"/>
        </a:spcAft>
        <a:defRPr sz="4267" b="1">
          <a:solidFill>
            <a:schemeClr val="tx2"/>
          </a:solidFill>
          <a:latin typeface="Arial" charset="0"/>
        </a:defRPr>
      </a:lvl2pPr>
      <a:lvl3pPr algn="l" rtl="0" eaLnBrk="1" fontAlgn="base" hangingPunct="1">
        <a:lnSpc>
          <a:spcPct val="90000"/>
        </a:lnSpc>
        <a:spcBef>
          <a:spcPct val="0"/>
        </a:spcBef>
        <a:spcAft>
          <a:spcPct val="0"/>
        </a:spcAft>
        <a:defRPr sz="4267" b="1">
          <a:solidFill>
            <a:schemeClr val="tx2"/>
          </a:solidFill>
          <a:latin typeface="Arial" charset="0"/>
        </a:defRPr>
      </a:lvl3pPr>
      <a:lvl4pPr algn="l" rtl="0" eaLnBrk="1" fontAlgn="base" hangingPunct="1">
        <a:lnSpc>
          <a:spcPct val="90000"/>
        </a:lnSpc>
        <a:spcBef>
          <a:spcPct val="0"/>
        </a:spcBef>
        <a:spcAft>
          <a:spcPct val="0"/>
        </a:spcAft>
        <a:defRPr sz="4267" b="1">
          <a:solidFill>
            <a:schemeClr val="tx2"/>
          </a:solidFill>
          <a:latin typeface="Arial" charset="0"/>
        </a:defRPr>
      </a:lvl4pPr>
      <a:lvl5pPr algn="l" rtl="0" eaLnBrk="1" fontAlgn="base" hangingPunct="1">
        <a:lnSpc>
          <a:spcPct val="90000"/>
        </a:lnSpc>
        <a:spcBef>
          <a:spcPct val="0"/>
        </a:spcBef>
        <a:spcAft>
          <a:spcPct val="0"/>
        </a:spcAft>
        <a:defRPr sz="4267" b="1">
          <a:solidFill>
            <a:schemeClr val="tx2"/>
          </a:solidFill>
          <a:latin typeface="Arial" charset="0"/>
        </a:defRPr>
      </a:lvl5pPr>
      <a:lvl6pPr marL="609676" algn="l" rtl="0" eaLnBrk="1" fontAlgn="base" hangingPunct="1">
        <a:lnSpc>
          <a:spcPct val="90000"/>
        </a:lnSpc>
        <a:spcBef>
          <a:spcPct val="0"/>
        </a:spcBef>
        <a:spcAft>
          <a:spcPct val="0"/>
        </a:spcAft>
        <a:defRPr sz="5867" b="1">
          <a:solidFill>
            <a:srgbClr val="00601D"/>
          </a:solidFill>
          <a:latin typeface="Arial" charset="0"/>
        </a:defRPr>
      </a:lvl6pPr>
      <a:lvl7pPr marL="1219352" algn="l" rtl="0" eaLnBrk="1" fontAlgn="base" hangingPunct="1">
        <a:lnSpc>
          <a:spcPct val="90000"/>
        </a:lnSpc>
        <a:spcBef>
          <a:spcPct val="0"/>
        </a:spcBef>
        <a:spcAft>
          <a:spcPct val="0"/>
        </a:spcAft>
        <a:defRPr sz="5867" b="1">
          <a:solidFill>
            <a:srgbClr val="00601D"/>
          </a:solidFill>
          <a:latin typeface="Arial" charset="0"/>
        </a:defRPr>
      </a:lvl7pPr>
      <a:lvl8pPr marL="1829029" algn="l" rtl="0" eaLnBrk="1" fontAlgn="base" hangingPunct="1">
        <a:lnSpc>
          <a:spcPct val="90000"/>
        </a:lnSpc>
        <a:spcBef>
          <a:spcPct val="0"/>
        </a:spcBef>
        <a:spcAft>
          <a:spcPct val="0"/>
        </a:spcAft>
        <a:defRPr sz="5867" b="1">
          <a:solidFill>
            <a:srgbClr val="00601D"/>
          </a:solidFill>
          <a:latin typeface="Arial" charset="0"/>
        </a:defRPr>
      </a:lvl8pPr>
      <a:lvl9pPr marL="2438705" algn="l" rtl="0" eaLnBrk="1" fontAlgn="base" hangingPunct="1">
        <a:lnSpc>
          <a:spcPct val="90000"/>
        </a:lnSpc>
        <a:spcBef>
          <a:spcPct val="0"/>
        </a:spcBef>
        <a:spcAft>
          <a:spcPct val="0"/>
        </a:spcAft>
        <a:defRPr sz="5867" b="1">
          <a:solidFill>
            <a:srgbClr val="00601D"/>
          </a:solidFill>
          <a:latin typeface="Arial" charset="0"/>
        </a:defRPr>
      </a:lvl9pPr>
    </p:titleStyle>
    <p:bodyStyle>
      <a:lvl1pPr marL="288036" indent="-288036" algn="l" rtl="0" eaLnBrk="1" fontAlgn="base" hangingPunct="1">
        <a:spcBef>
          <a:spcPts val="1067"/>
        </a:spcBef>
        <a:spcAft>
          <a:spcPts val="400"/>
        </a:spcAft>
        <a:buClr>
          <a:schemeClr val="accent6"/>
        </a:buClr>
        <a:buSzPct val="120000"/>
        <a:buFont typeface="Arial" panose="020B0604020202020204" pitchFamily="34" charset="0"/>
        <a:buChar char="•"/>
        <a:defRPr sz="2667" spc="0" baseline="0">
          <a:solidFill>
            <a:schemeClr val="tx1">
              <a:lumMod val="90000"/>
              <a:lumOff val="10000"/>
            </a:schemeClr>
          </a:solidFill>
          <a:latin typeface="+mn-lt"/>
          <a:ea typeface="+mn-ea"/>
          <a:cs typeface="+mn-cs"/>
        </a:defRPr>
      </a:lvl1pPr>
      <a:lvl2pPr marL="672084" indent="-336042" algn="l" rtl="0" eaLnBrk="1" fontAlgn="base" hangingPunct="1">
        <a:spcBef>
          <a:spcPts val="0"/>
        </a:spcBef>
        <a:spcAft>
          <a:spcPts val="400"/>
        </a:spcAft>
        <a:buClr>
          <a:schemeClr val="tx1">
            <a:lumMod val="75000"/>
            <a:lumOff val="25000"/>
          </a:schemeClr>
        </a:buClr>
        <a:buSzPct val="120000"/>
        <a:buFont typeface="Arial" charset="0"/>
        <a:buChar char="–"/>
        <a:defRPr sz="2000" spc="0" baseline="0">
          <a:solidFill>
            <a:schemeClr val="tx1">
              <a:lumMod val="90000"/>
              <a:lumOff val="10000"/>
            </a:schemeClr>
          </a:solidFill>
          <a:latin typeface="+mn-lt"/>
        </a:defRPr>
      </a:lvl2pPr>
      <a:lvl3pPr marL="1008126" indent="-288036" algn="l" rtl="0" eaLnBrk="1" fontAlgn="base" hangingPunct="1">
        <a:spcBef>
          <a:spcPts val="0"/>
        </a:spcBef>
        <a:spcAft>
          <a:spcPts val="400"/>
        </a:spcAft>
        <a:buClr>
          <a:schemeClr val="tx1">
            <a:lumMod val="50000"/>
            <a:lumOff val="50000"/>
          </a:schemeClr>
        </a:buClr>
        <a:buSzPct val="120000"/>
        <a:buFont typeface="Arial" charset="0"/>
        <a:buChar char="–"/>
        <a:defRPr sz="2000" spc="0" baseline="0">
          <a:solidFill>
            <a:schemeClr val="tx1">
              <a:lumMod val="90000"/>
              <a:lumOff val="10000"/>
            </a:schemeClr>
          </a:solidFill>
          <a:latin typeface="+mn-lt"/>
        </a:defRPr>
      </a:lvl3pPr>
      <a:lvl4pPr marL="2133867" indent="-304838" algn="l" rtl="0" eaLnBrk="1" fontAlgn="base" hangingPunct="1">
        <a:spcBef>
          <a:spcPct val="20000"/>
        </a:spcBef>
        <a:spcAft>
          <a:spcPct val="0"/>
        </a:spcAft>
        <a:buChar char="–"/>
        <a:defRPr sz="2667">
          <a:solidFill>
            <a:schemeClr val="tx1"/>
          </a:solidFill>
          <a:latin typeface="+mn-lt"/>
        </a:defRPr>
      </a:lvl4pPr>
      <a:lvl5pPr marL="2743543" indent="-304838" algn="l" rtl="0" eaLnBrk="1" fontAlgn="base" hangingPunct="1">
        <a:spcBef>
          <a:spcPct val="20000"/>
        </a:spcBef>
        <a:spcAft>
          <a:spcPct val="0"/>
        </a:spcAft>
        <a:buChar char="»"/>
        <a:defRPr sz="2667">
          <a:solidFill>
            <a:schemeClr val="tx1"/>
          </a:solidFill>
          <a:latin typeface="+mn-lt"/>
        </a:defRPr>
      </a:lvl5pPr>
      <a:lvl6pPr marL="3353219" indent="-304838" algn="l" rtl="0" eaLnBrk="1" fontAlgn="base" hangingPunct="1">
        <a:spcBef>
          <a:spcPct val="20000"/>
        </a:spcBef>
        <a:spcAft>
          <a:spcPct val="0"/>
        </a:spcAft>
        <a:buChar char="»"/>
        <a:defRPr sz="2667">
          <a:solidFill>
            <a:schemeClr val="tx1"/>
          </a:solidFill>
          <a:latin typeface="+mn-lt"/>
        </a:defRPr>
      </a:lvl6pPr>
      <a:lvl7pPr marL="3962895" indent="-304838" algn="l" rtl="0" eaLnBrk="1" fontAlgn="base" hangingPunct="1">
        <a:spcBef>
          <a:spcPct val="20000"/>
        </a:spcBef>
        <a:spcAft>
          <a:spcPct val="0"/>
        </a:spcAft>
        <a:buChar char="»"/>
        <a:defRPr sz="2667">
          <a:solidFill>
            <a:schemeClr val="tx1"/>
          </a:solidFill>
          <a:latin typeface="+mn-lt"/>
        </a:defRPr>
      </a:lvl7pPr>
      <a:lvl8pPr marL="4572572" indent="-304838" algn="l" rtl="0" eaLnBrk="1" fontAlgn="base" hangingPunct="1">
        <a:spcBef>
          <a:spcPct val="20000"/>
        </a:spcBef>
        <a:spcAft>
          <a:spcPct val="0"/>
        </a:spcAft>
        <a:buChar char="»"/>
        <a:defRPr sz="2667">
          <a:solidFill>
            <a:schemeClr val="tx1"/>
          </a:solidFill>
          <a:latin typeface="+mn-lt"/>
        </a:defRPr>
      </a:lvl8pPr>
      <a:lvl9pPr marL="5182248" indent="-304838" algn="l" rtl="0" eaLnBrk="1" fontAlgn="base" hangingPunct="1">
        <a:spcBef>
          <a:spcPct val="20000"/>
        </a:spcBef>
        <a:spcAft>
          <a:spcPct val="0"/>
        </a:spcAft>
        <a:buChar char="»"/>
        <a:defRPr sz="2667">
          <a:solidFill>
            <a:schemeClr val="tx1"/>
          </a:solidFill>
          <a:latin typeface="+mn-lt"/>
        </a:defRPr>
      </a:lvl9pPr>
    </p:bodyStyle>
    <p:otherStyle>
      <a:defPPr>
        <a:defRPr lang="sv-SE"/>
      </a:defPPr>
      <a:lvl1pPr marL="0" algn="l" defTabSz="1219352" rtl="0" eaLnBrk="1" latinLnBrk="0" hangingPunct="1">
        <a:defRPr sz="2400" kern="1200">
          <a:solidFill>
            <a:schemeClr val="tx1"/>
          </a:solidFill>
          <a:latin typeface="+mn-lt"/>
          <a:ea typeface="+mn-ea"/>
          <a:cs typeface="+mn-cs"/>
        </a:defRPr>
      </a:lvl1pPr>
      <a:lvl2pPr marL="609676" algn="l" defTabSz="1219352" rtl="0" eaLnBrk="1" latinLnBrk="0" hangingPunct="1">
        <a:defRPr sz="2400" kern="1200">
          <a:solidFill>
            <a:schemeClr val="tx1"/>
          </a:solidFill>
          <a:latin typeface="+mn-lt"/>
          <a:ea typeface="+mn-ea"/>
          <a:cs typeface="+mn-cs"/>
        </a:defRPr>
      </a:lvl2pPr>
      <a:lvl3pPr marL="1219352" algn="l" defTabSz="1219352" rtl="0" eaLnBrk="1" latinLnBrk="0" hangingPunct="1">
        <a:defRPr sz="2400" kern="1200">
          <a:solidFill>
            <a:schemeClr val="tx1"/>
          </a:solidFill>
          <a:latin typeface="+mn-lt"/>
          <a:ea typeface="+mn-ea"/>
          <a:cs typeface="+mn-cs"/>
        </a:defRPr>
      </a:lvl3pPr>
      <a:lvl4pPr marL="1829029" algn="l" defTabSz="1219352" rtl="0" eaLnBrk="1" latinLnBrk="0" hangingPunct="1">
        <a:defRPr sz="2400" kern="1200">
          <a:solidFill>
            <a:schemeClr val="tx1"/>
          </a:solidFill>
          <a:latin typeface="+mn-lt"/>
          <a:ea typeface="+mn-ea"/>
          <a:cs typeface="+mn-cs"/>
        </a:defRPr>
      </a:lvl4pPr>
      <a:lvl5pPr marL="2438705" algn="l" defTabSz="1219352" rtl="0" eaLnBrk="1" latinLnBrk="0" hangingPunct="1">
        <a:defRPr sz="2400" kern="1200">
          <a:solidFill>
            <a:schemeClr val="tx1"/>
          </a:solidFill>
          <a:latin typeface="+mn-lt"/>
          <a:ea typeface="+mn-ea"/>
          <a:cs typeface="+mn-cs"/>
        </a:defRPr>
      </a:lvl5pPr>
      <a:lvl6pPr marL="3048381" algn="l" defTabSz="1219352" rtl="0" eaLnBrk="1" latinLnBrk="0" hangingPunct="1">
        <a:defRPr sz="2400" kern="1200">
          <a:solidFill>
            <a:schemeClr val="tx1"/>
          </a:solidFill>
          <a:latin typeface="+mn-lt"/>
          <a:ea typeface="+mn-ea"/>
          <a:cs typeface="+mn-cs"/>
        </a:defRPr>
      </a:lvl6pPr>
      <a:lvl7pPr marL="3658057" algn="l" defTabSz="1219352" rtl="0" eaLnBrk="1" latinLnBrk="0" hangingPunct="1">
        <a:defRPr sz="2400" kern="1200">
          <a:solidFill>
            <a:schemeClr val="tx1"/>
          </a:solidFill>
          <a:latin typeface="+mn-lt"/>
          <a:ea typeface="+mn-ea"/>
          <a:cs typeface="+mn-cs"/>
        </a:defRPr>
      </a:lvl7pPr>
      <a:lvl8pPr marL="4267733" algn="l" defTabSz="1219352" rtl="0" eaLnBrk="1" latinLnBrk="0" hangingPunct="1">
        <a:defRPr sz="2400" kern="1200">
          <a:solidFill>
            <a:schemeClr val="tx1"/>
          </a:solidFill>
          <a:latin typeface="+mn-lt"/>
          <a:ea typeface="+mn-ea"/>
          <a:cs typeface="+mn-cs"/>
        </a:defRPr>
      </a:lvl8pPr>
      <a:lvl9pPr marL="4877410" algn="l" defTabSz="1219352"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66824" y="1201583"/>
            <a:ext cx="9898334" cy="1000208"/>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768103" y="2680557"/>
            <a:ext cx="9897056" cy="4256225"/>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336807" y="212413"/>
            <a:ext cx="4800625" cy="120025"/>
          </a:xfrm>
          <a:prstGeom prst="rect">
            <a:avLst/>
          </a:prstGeom>
        </p:spPr>
        <p:txBody>
          <a:bodyPr vert="horz" lIns="0" tIns="0" rIns="0" bIns="0" rtlCol="0" anchor="ctr"/>
          <a:lstStyle>
            <a:lvl1pPr algn="r">
              <a:defRPr sz="800">
                <a:solidFill>
                  <a:schemeClr val="tx1"/>
                </a:solidFill>
              </a:defRPr>
            </a:lvl1pPr>
          </a:lstStyle>
          <a:p>
            <a:fld id="{1B8F8DFE-A200-45B5-B28F-687801E16029}" type="datetimeFigureOut">
              <a:rPr lang="sv-SE" smtClean="0"/>
              <a:pPr/>
              <a:t>2024-06-10</a:t>
            </a:fld>
            <a:endParaRPr lang="sv-SE" dirty="0">
              <a:solidFill>
                <a:schemeClr val="tx1"/>
              </a:solidFill>
            </a:endParaRPr>
          </a:p>
        </p:txBody>
      </p:sp>
      <p:sp>
        <p:nvSpPr>
          <p:cNvPr id="5" name="Platshållare för sidfot 4"/>
          <p:cNvSpPr>
            <a:spLocks noGrp="1"/>
          </p:cNvSpPr>
          <p:nvPr>
            <p:ph type="ftr" sz="quarter" idx="3"/>
          </p:nvPr>
        </p:nvSpPr>
        <p:spPr>
          <a:xfrm>
            <a:off x="7336807" y="349620"/>
            <a:ext cx="4800625" cy="113713"/>
          </a:xfrm>
          <a:prstGeom prst="rect">
            <a:avLst/>
          </a:prstGeom>
        </p:spPr>
        <p:txBody>
          <a:bodyPr vert="horz" lIns="0" tIns="0" rIns="0" bIns="0" rtlCol="0" anchor="ctr"/>
          <a:lstStyle>
            <a:lvl1pPr algn="r">
              <a:defRPr sz="800">
                <a:solidFill>
                  <a:schemeClr val="tx1"/>
                </a:solidFill>
              </a:defRPr>
            </a:lvl1pPr>
          </a:lstStyle>
          <a:p>
            <a:endParaRPr lang="sv-SE" dirty="0">
              <a:solidFill>
                <a:schemeClr val="tx1"/>
              </a:solidFill>
            </a:endParaRPr>
          </a:p>
        </p:txBody>
      </p:sp>
      <p:sp>
        <p:nvSpPr>
          <p:cNvPr id="6" name="Platshållare för bildnummer 5"/>
          <p:cNvSpPr>
            <a:spLocks noGrp="1"/>
          </p:cNvSpPr>
          <p:nvPr>
            <p:ph type="sldNum" sz="quarter" idx="4"/>
          </p:nvPr>
        </p:nvSpPr>
        <p:spPr>
          <a:xfrm>
            <a:off x="7336807" y="78068"/>
            <a:ext cx="4800625" cy="120025"/>
          </a:xfrm>
          <a:prstGeom prst="rect">
            <a:avLst/>
          </a:prstGeom>
        </p:spPr>
        <p:txBody>
          <a:bodyPr vert="horz" lIns="0" tIns="0" rIns="0" bIns="0" rtlCol="0" anchor="ctr"/>
          <a:lstStyle>
            <a:lvl1pPr algn="r">
              <a:defRPr sz="800">
                <a:solidFill>
                  <a:schemeClr val="tx1"/>
                </a:solidFill>
              </a:defRPr>
            </a:lvl1pPr>
          </a:lstStyle>
          <a:p>
            <a:fld id="{6CD02724-9D72-4716-953B-F44DD0BB2568}" type="slidenum">
              <a:rPr lang="sv-SE" smtClean="0"/>
              <a:pPr/>
              <a:t>‹#›</a:t>
            </a:fld>
            <a:endParaRPr lang="sv-SE" dirty="0">
              <a:solidFill>
                <a:schemeClr val="tx1"/>
              </a:solidFill>
            </a:endParaRPr>
          </a:p>
        </p:txBody>
      </p:sp>
      <p:pic>
        <p:nvPicPr>
          <p:cNvPr id="7" name="Af_logotyp_gron-bla_cmyk.pdf" descr="Logotyp Arbetsförmedlingen">
            <a:extLst>
              <a:ext uri="{FF2B5EF4-FFF2-40B4-BE49-F238E27FC236}">
                <a16:creationId xmlns:a16="http://schemas.microsoft.com/office/drawing/2014/main" id="{9B80D663-E96C-45DA-81AA-C4A145064B02}"/>
              </a:ext>
            </a:extLst>
          </p:cNvPr>
          <p:cNvPicPr>
            <a:picLocks noChangeAspect="1"/>
          </p:cNvPicPr>
          <p:nvPr userDrawn="1"/>
        </p:nvPicPr>
        <p:blipFill>
          <a:blip r:embed="rId15"/>
          <a:stretch>
            <a:fillRect/>
          </a:stretch>
        </p:blipFill>
        <p:spPr>
          <a:xfrm>
            <a:off x="9418425" y="7067679"/>
            <a:ext cx="2539160" cy="343009"/>
          </a:xfrm>
          <a:prstGeom prst="rect">
            <a:avLst/>
          </a:prstGeom>
          <a:ln w="12700">
            <a:miter lim="400000"/>
          </a:ln>
        </p:spPr>
      </p:pic>
    </p:spTree>
    <p:extLst>
      <p:ext uri="{BB962C8B-B14F-4D97-AF65-F5344CB8AC3E}">
        <p14:creationId xmlns:p14="http://schemas.microsoft.com/office/powerpoint/2010/main" val="348914500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l" defTabSz="914468" rtl="0" eaLnBrk="1" latinLnBrk="0" hangingPunct="1">
        <a:spcBef>
          <a:spcPct val="0"/>
        </a:spcBef>
        <a:buNone/>
        <a:defRPr sz="3600" b="1" kern="1200">
          <a:solidFill>
            <a:schemeClr val="accent1"/>
          </a:solidFill>
          <a:latin typeface="+mj-lt"/>
          <a:ea typeface="+mj-ea"/>
          <a:cs typeface="+mj-cs"/>
        </a:defRPr>
      </a:lvl1pPr>
    </p:titleStyle>
    <p:bodyStyle>
      <a:lvl1pPr marL="342925" indent="-342925" algn="l" defTabSz="914468" rtl="0" eaLnBrk="1" latinLnBrk="0" hangingPunct="1">
        <a:lnSpc>
          <a:spcPct val="100000"/>
        </a:lnSpc>
        <a:spcBef>
          <a:spcPts val="700"/>
        </a:spcBef>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743006" indent="-285773" algn="l" defTabSz="914468" rtl="0" eaLnBrk="1" latinLnBrk="0" hangingPunct="1">
        <a:lnSpc>
          <a:spcPct val="100000"/>
        </a:lnSpc>
        <a:spcBef>
          <a:spcPts val="600"/>
        </a:spcBef>
        <a:buClr>
          <a:schemeClr val="accent1"/>
        </a:buClr>
        <a:buSzPct val="110000"/>
        <a:buFont typeface="Courier New" panose="02070309020205020404" pitchFamily="49" charset="0"/>
        <a:buChar char="o"/>
        <a:defRPr sz="2000" kern="1200">
          <a:solidFill>
            <a:schemeClr val="tx1"/>
          </a:solidFill>
          <a:latin typeface="+mn-lt"/>
          <a:ea typeface="+mn-ea"/>
          <a:cs typeface="+mn-cs"/>
        </a:defRPr>
      </a:lvl2pPr>
      <a:lvl3pPr marL="1143085" indent="-228617" algn="l" defTabSz="914468" rtl="0" eaLnBrk="1" latinLnBrk="0" hangingPunct="1">
        <a:lnSpc>
          <a:spcPct val="100000"/>
        </a:lnSpc>
        <a:spcBef>
          <a:spcPts val="480"/>
        </a:spcBef>
        <a:buClr>
          <a:schemeClr val="accent1"/>
        </a:buClr>
        <a:buSzPct val="120000"/>
        <a:buFont typeface="Arial" panose="020B0604020202020204" pitchFamily="34" charset="0"/>
        <a:buChar char="•"/>
        <a:defRPr sz="1733" kern="1200">
          <a:solidFill>
            <a:schemeClr val="tx1"/>
          </a:solidFill>
          <a:latin typeface="+mn-lt"/>
          <a:ea typeface="+mn-ea"/>
          <a:cs typeface="+mn-cs"/>
        </a:defRPr>
      </a:lvl3pPr>
      <a:lvl4pPr marL="1600320" indent="-228617" algn="l" defTabSz="914468" rtl="0" eaLnBrk="1" latinLnBrk="0" hangingPunct="1">
        <a:lnSpc>
          <a:spcPct val="100000"/>
        </a:lnSpc>
        <a:spcBef>
          <a:spcPts val="480"/>
        </a:spcBef>
        <a:buClr>
          <a:schemeClr val="accent1"/>
        </a:buClr>
        <a:buSzPct val="120000"/>
        <a:buFont typeface="Arial" panose="020B0604020202020204" pitchFamily="34" charset="0"/>
        <a:buChar char="•"/>
        <a:defRPr sz="1733" kern="1200">
          <a:solidFill>
            <a:schemeClr val="tx1"/>
          </a:solidFill>
          <a:latin typeface="+mn-lt"/>
          <a:ea typeface="+mn-ea"/>
          <a:cs typeface="+mn-cs"/>
        </a:defRPr>
      </a:lvl4pPr>
      <a:lvl5pPr marL="2057555" indent="-228617" algn="l" defTabSz="914468" rtl="0" eaLnBrk="1" latinLnBrk="0" hangingPunct="1">
        <a:lnSpc>
          <a:spcPct val="100000"/>
        </a:lnSpc>
        <a:spcBef>
          <a:spcPts val="480"/>
        </a:spcBef>
        <a:buClr>
          <a:schemeClr val="accent1"/>
        </a:buClr>
        <a:buSzPct val="120000"/>
        <a:buFont typeface="Arial" panose="020B0604020202020204" pitchFamily="34" charset="0"/>
        <a:buChar char="•"/>
        <a:defRPr sz="1733" kern="1200">
          <a:solidFill>
            <a:schemeClr val="tx1"/>
          </a:solidFill>
          <a:latin typeface="+mn-lt"/>
          <a:ea typeface="+mn-ea"/>
          <a:cs typeface="+mn-cs"/>
        </a:defRPr>
      </a:lvl5pPr>
      <a:lvl6pPr marL="2514788" indent="-228617" algn="l" defTabSz="91446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23" indent="-228617" algn="l" defTabSz="91446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257" indent="-228617" algn="l" defTabSz="91446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492" indent="-228617" algn="l" defTabSz="91446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68" rtl="0" eaLnBrk="1" latinLnBrk="0" hangingPunct="1">
        <a:defRPr sz="1800" kern="1200">
          <a:solidFill>
            <a:schemeClr val="tx1"/>
          </a:solidFill>
          <a:latin typeface="+mn-lt"/>
          <a:ea typeface="+mn-ea"/>
          <a:cs typeface="+mn-cs"/>
        </a:defRPr>
      </a:lvl1pPr>
      <a:lvl2pPr marL="457235" algn="l" defTabSz="914468" rtl="0" eaLnBrk="1" latinLnBrk="0" hangingPunct="1">
        <a:defRPr sz="1800" kern="1200">
          <a:solidFill>
            <a:schemeClr val="tx1"/>
          </a:solidFill>
          <a:latin typeface="+mn-lt"/>
          <a:ea typeface="+mn-ea"/>
          <a:cs typeface="+mn-cs"/>
        </a:defRPr>
      </a:lvl2pPr>
      <a:lvl3pPr marL="914468" algn="l" defTabSz="914468" rtl="0" eaLnBrk="1" latinLnBrk="0" hangingPunct="1">
        <a:defRPr sz="1800" kern="1200">
          <a:solidFill>
            <a:schemeClr val="tx1"/>
          </a:solidFill>
          <a:latin typeface="+mn-lt"/>
          <a:ea typeface="+mn-ea"/>
          <a:cs typeface="+mn-cs"/>
        </a:defRPr>
      </a:lvl3pPr>
      <a:lvl4pPr marL="1371703" algn="l" defTabSz="914468" rtl="0" eaLnBrk="1" latinLnBrk="0" hangingPunct="1">
        <a:defRPr sz="1800" kern="1200">
          <a:solidFill>
            <a:schemeClr val="tx1"/>
          </a:solidFill>
          <a:latin typeface="+mn-lt"/>
          <a:ea typeface="+mn-ea"/>
          <a:cs typeface="+mn-cs"/>
        </a:defRPr>
      </a:lvl4pPr>
      <a:lvl5pPr marL="1828937" algn="l" defTabSz="914468" rtl="0" eaLnBrk="1" latinLnBrk="0" hangingPunct="1">
        <a:defRPr sz="1800" kern="1200">
          <a:solidFill>
            <a:schemeClr val="tx1"/>
          </a:solidFill>
          <a:latin typeface="+mn-lt"/>
          <a:ea typeface="+mn-ea"/>
          <a:cs typeface="+mn-cs"/>
        </a:defRPr>
      </a:lvl5pPr>
      <a:lvl6pPr marL="2286172" algn="l" defTabSz="914468" rtl="0" eaLnBrk="1" latinLnBrk="0" hangingPunct="1">
        <a:defRPr sz="1800" kern="1200">
          <a:solidFill>
            <a:schemeClr val="tx1"/>
          </a:solidFill>
          <a:latin typeface="+mn-lt"/>
          <a:ea typeface="+mn-ea"/>
          <a:cs typeface="+mn-cs"/>
        </a:defRPr>
      </a:lvl6pPr>
      <a:lvl7pPr marL="2743405" algn="l" defTabSz="914468" rtl="0" eaLnBrk="1" latinLnBrk="0" hangingPunct="1">
        <a:defRPr sz="1800" kern="1200">
          <a:solidFill>
            <a:schemeClr val="tx1"/>
          </a:solidFill>
          <a:latin typeface="+mn-lt"/>
          <a:ea typeface="+mn-ea"/>
          <a:cs typeface="+mn-cs"/>
        </a:defRPr>
      </a:lvl7pPr>
      <a:lvl8pPr marL="3200640" algn="l" defTabSz="914468" rtl="0" eaLnBrk="1" latinLnBrk="0" hangingPunct="1">
        <a:defRPr sz="1800" kern="1200">
          <a:solidFill>
            <a:schemeClr val="tx1"/>
          </a:solidFill>
          <a:latin typeface="+mn-lt"/>
          <a:ea typeface="+mn-ea"/>
          <a:cs typeface="+mn-cs"/>
        </a:defRPr>
      </a:lvl8pPr>
      <a:lvl9pPr marL="3657875" algn="l" defTabSz="9144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sv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20A02DB-B257-504F-893D-E398B352B0AA}"/>
              </a:ext>
            </a:extLst>
          </p:cNvPr>
          <p:cNvSpPr>
            <a:spLocks noGrp="1"/>
          </p:cNvSpPr>
          <p:nvPr>
            <p:ph type="ctrTitle"/>
          </p:nvPr>
        </p:nvSpPr>
        <p:spPr>
          <a:xfrm>
            <a:off x="914519" y="1650554"/>
            <a:ext cx="10364550" cy="1633702"/>
          </a:xfrm>
        </p:spPr>
        <p:txBody>
          <a:bodyPr/>
          <a:lstStyle/>
          <a:p>
            <a:r>
              <a:rPr lang="sv-SE" dirty="0"/>
              <a:t>Underrättelse vid misstanke </a:t>
            </a:r>
            <a:br>
              <a:rPr lang="sv-SE" dirty="0"/>
            </a:br>
            <a:r>
              <a:rPr lang="sv-SE" dirty="0"/>
              <a:t>om felaktig utbetalning </a:t>
            </a:r>
            <a:br>
              <a:rPr lang="sv-SE" dirty="0"/>
            </a:br>
            <a:r>
              <a:rPr lang="sv-SE" dirty="0"/>
              <a:t>från välfärdssystemen </a:t>
            </a:r>
          </a:p>
        </p:txBody>
      </p:sp>
      <p:pic>
        <p:nvPicPr>
          <p:cNvPr id="18" name="Bildobjekt 17">
            <a:extLst>
              <a:ext uri="{FF2B5EF4-FFF2-40B4-BE49-F238E27FC236}">
                <a16:creationId xmlns:a16="http://schemas.microsoft.com/office/drawing/2014/main" id="{A5A58C34-B795-475C-A6E2-D646591DAD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6247" y="4026818"/>
            <a:ext cx="990787" cy="968541"/>
          </a:xfrm>
          <a:prstGeom prst="rect">
            <a:avLst/>
          </a:prstGeom>
        </p:spPr>
      </p:pic>
      <p:pic>
        <p:nvPicPr>
          <p:cNvPr id="22" name="Bildobjekt 21">
            <a:extLst>
              <a:ext uri="{FF2B5EF4-FFF2-40B4-BE49-F238E27FC236}">
                <a16:creationId xmlns:a16="http://schemas.microsoft.com/office/drawing/2014/main" id="{BC1BD753-9B2D-4B0A-A02B-1D67050D29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4735" y="5252964"/>
            <a:ext cx="1004627" cy="910976"/>
          </a:xfrm>
          <a:prstGeom prst="rect">
            <a:avLst/>
          </a:prstGeom>
        </p:spPr>
      </p:pic>
      <p:sp>
        <p:nvSpPr>
          <p:cNvPr id="13" name="Alternativ process 7">
            <a:extLst>
              <a:ext uri="{FF2B5EF4-FFF2-40B4-BE49-F238E27FC236}">
                <a16:creationId xmlns:a16="http://schemas.microsoft.com/office/drawing/2014/main" id="{403DB664-F5EA-44DB-BD6C-ADC2F4DB315C}"/>
              </a:ext>
            </a:extLst>
          </p:cNvPr>
          <p:cNvSpPr/>
          <p:nvPr/>
        </p:nvSpPr>
        <p:spPr>
          <a:xfrm>
            <a:off x="988915" y="5570126"/>
            <a:ext cx="1731531" cy="384051"/>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1600" b="1" dirty="0">
                <a:solidFill>
                  <a:schemeClr val="tx1">
                    <a:lumMod val="90000"/>
                    <a:lumOff val="10000"/>
                  </a:schemeClr>
                </a:solidFill>
              </a:rPr>
              <a:t>Kommunerna</a:t>
            </a:r>
          </a:p>
        </p:txBody>
      </p:sp>
      <p:sp>
        <p:nvSpPr>
          <p:cNvPr id="23" name="Alternativ process 8">
            <a:extLst>
              <a:ext uri="{FF2B5EF4-FFF2-40B4-BE49-F238E27FC236}">
                <a16:creationId xmlns:a16="http://schemas.microsoft.com/office/drawing/2014/main" id="{F4532A7F-A25E-4EDB-A8CF-040FBBC3AEA4}"/>
              </a:ext>
            </a:extLst>
          </p:cNvPr>
          <p:cNvSpPr/>
          <p:nvPr/>
        </p:nvSpPr>
        <p:spPr>
          <a:xfrm>
            <a:off x="4038840" y="4603345"/>
            <a:ext cx="2706026" cy="384051"/>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1600" b="1" dirty="0">
                <a:solidFill>
                  <a:schemeClr val="tx1">
                    <a:lumMod val="90000"/>
                    <a:lumOff val="10000"/>
                  </a:schemeClr>
                </a:solidFill>
              </a:rPr>
              <a:t>Arbetslöshetskassorna</a:t>
            </a:r>
          </a:p>
        </p:txBody>
      </p:sp>
      <p:pic>
        <p:nvPicPr>
          <p:cNvPr id="24" name="Bildobjekt 23" descr="QBANK_eyJNZWRpYUlkIjoyODI5LCJVc2FnZUlkIjowLCJEYXRlIjoiMjAyMC0xMS0xNyJ9">
            <a:extLst>
              <a:ext uri="{FF2B5EF4-FFF2-40B4-BE49-F238E27FC236}">
                <a16:creationId xmlns:a16="http://schemas.microsoft.com/office/drawing/2014/main" id="{DCDBF5C9-79B9-45A9-B05E-D579BF65D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9205" y="4623314"/>
            <a:ext cx="2439757" cy="344112"/>
          </a:xfrm>
          <a:prstGeom prst="rect">
            <a:avLst/>
          </a:prstGeom>
        </p:spPr>
      </p:pic>
      <p:pic>
        <p:nvPicPr>
          <p:cNvPr id="2" name="Bild 1">
            <a:extLst>
              <a:ext uri="{FF2B5EF4-FFF2-40B4-BE49-F238E27FC236}">
                <a16:creationId xmlns:a16="http://schemas.microsoft.com/office/drawing/2014/main" id="{E031A54F-106B-4711-AF22-732E935348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06312" y="5342855"/>
            <a:ext cx="1830582" cy="857279"/>
          </a:xfrm>
          <a:prstGeom prst="rect">
            <a:avLst/>
          </a:prstGeom>
        </p:spPr>
      </p:pic>
      <p:pic>
        <p:nvPicPr>
          <p:cNvPr id="4" name="Bild 3">
            <a:extLst>
              <a:ext uri="{FF2B5EF4-FFF2-40B4-BE49-F238E27FC236}">
                <a16:creationId xmlns:a16="http://schemas.microsoft.com/office/drawing/2014/main" id="{29D325A7-B7D1-4568-9E9A-77E5103367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88581" y="5642495"/>
            <a:ext cx="1907357" cy="295506"/>
          </a:xfrm>
          <a:prstGeom prst="rect">
            <a:avLst/>
          </a:prstGeom>
        </p:spPr>
      </p:pic>
      <p:pic>
        <p:nvPicPr>
          <p:cNvPr id="6" name="Bild 5">
            <a:extLst>
              <a:ext uri="{FF2B5EF4-FFF2-40B4-BE49-F238E27FC236}">
                <a16:creationId xmlns:a16="http://schemas.microsoft.com/office/drawing/2014/main" id="{0070E443-9E96-48BB-A5C1-0E582DA3F3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31114" y="5252964"/>
            <a:ext cx="1907357" cy="685037"/>
          </a:xfrm>
          <a:prstGeom prst="rect">
            <a:avLst/>
          </a:prstGeom>
        </p:spPr>
      </p:pic>
      <p:pic>
        <p:nvPicPr>
          <p:cNvPr id="8" name="Bildobjekt 7">
            <a:extLst>
              <a:ext uri="{FF2B5EF4-FFF2-40B4-BE49-F238E27FC236}">
                <a16:creationId xmlns:a16="http://schemas.microsoft.com/office/drawing/2014/main" id="{F62E8D3F-15E7-49A7-A492-153BE7EC9B4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4519" y="4676174"/>
            <a:ext cx="2534706" cy="319185"/>
          </a:xfrm>
          <a:prstGeom prst="rect">
            <a:avLst/>
          </a:prstGeom>
        </p:spPr>
      </p:pic>
      <p:pic>
        <p:nvPicPr>
          <p:cNvPr id="7" name="Bildobjekt 6">
            <a:extLst>
              <a:ext uri="{FF2B5EF4-FFF2-40B4-BE49-F238E27FC236}">
                <a16:creationId xmlns:a16="http://schemas.microsoft.com/office/drawing/2014/main" id="{CA78AB7F-4395-4A81-B4C2-9A3287BC5E2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73142" y="6046428"/>
            <a:ext cx="3065698" cy="795181"/>
          </a:xfrm>
          <a:prstGeom prst="rect">
            <a:avLst/>
          </a:prstGeom>
        </p:spPr>
      </p:pic>
    </p:spTree>
    <p:extLst>
      <p:ext uri="{BB962C8B-B14F-4D97-AF65-F5344CB8AC3E}">
        <p14:creationId xmlns:p14="http://schemas.microsoft.com/office/powerpoint/2010/main" val="3261860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2D1EA7-4B99-4839-878D-E084BF3215D2}"/>
              </a:ext>
            </a:extLst>
          </p:cNvPr>
          <p:cNvSpPr>
            <a:spLocks noGrp="1"/>
          </p:cNvSpPr>
          <p:nvPr>
            <p:ph type="title"/>
          </p:nvPr>
        </p:nvSpPr>
        <p:spPr/>
        <p:txBody>
          <a:bodyPr/>
          <a:lstStyle/>
          <a:p>
            <a:r>
              <a:rPr lang="sv-SE" dirty="0"/>
              <a:t>Att begära kompletterande uppgifter</a:t>
            </a:r>
          </a:p>
        </p:txBody>
      </p:sp>
      <p:sp>
        <p:nvSpPr>
          <p:cNvPr id="4" name="Alternativ process 8">
            <a:extLst>
              <a:ext uri="{FF2B5EF4-FFF2-40B4-BE49-F238E27FC236}">
                <a16:creationId xmlns:a16="http://schemas.microsoft.com/office/drawing/2014/main" id="{9B4B5F31-BB14-4D83-AF33-AB671D118815}"/>
              </a:ext>
            </a:extLst>
          </p:cNvPr>
          <p:cNvSpPr/>
          <p:nvPr/>
        </p:nvSpPr>
        <p:spPr>
          <a:xfrm>
            <a:off x="607507" y="1853627"/>
            <a:ext cx="1872208" cy="1021063"/>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dirty="0">
                <a:solidFill>
                  <a:schemeClr val="tx1">
                    <a:lumMod val="90000"/>
                    <a:lumOff val="10000"/>
                  </a:schemeClr>
                </a:solidFill>
              </a:rPr>
              <a:t>Myndighet A</a:t>
            </a:r>
          </a:p>
        </p:txBody>
      </p:sp>
      <p:sp>
        <p:nvSpPr>
          <p:cNvPr id="5" name="Höger 11">
            <a:extLst>
              <a:ext uri="{FF2B5EF4-FFF2-40B4-BE49-F238E27FC236}">
                <a16:creationId xmlns:a16="http://schemas.microsoft.com/office/drawing/2014/main" id="{B3926456-9A54-423D-86BA-3244DB21C39A}"/>
              </a:ext>
            </a:extLst>
          </p:cNvPr>
          <p:cNvSpPr/>
          <p:nvPr/>
        </p:nvSpPr>
        <p:spPr>
          <a:xfrm>
            <a:off x="2663789" y="1576939"/>
            <a:ext cx="1697739" cy="1594312"/>
          </a:xfrm>
          <a:prstGeom prst="rightArrow">
            <a:avLst/>
          </a:prstGeom>
          <a:solidFill>
            <a:schemeClr val="accent5"/>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1500" dirty="0">
                <a:solidFill>
                  <a:schemeClr val="bg1"/>
                </a:solidFill>
              </a:rPr>
              <a:t>Lämnar underrättelse</a:t>
            </a:r>
          </a:p>
        </p:txBody>
      </p:sp>
      <p:sp>
        <p:nvSpPr>
          <p:cNvPr id="6" name="Alternativ process 8">
            <a:extLst>
              <a:ext uri="{FF2B5EF4-FFF2-40B4-BE49-F238E27FC236}">
                <a16:creationId xmlns:a16="http://schemas.microsoft.com/office/drawing/2014/main" id="{FC1EB945-FC4D-4BBC-A473-095545C2C16D}"/>
              </a:ext>
            </a:extLst>
          </p:cNvPr>
          <p:cNvSpPr/>
          <p:nvPr/>
        </p:nvSpPr>
        <p:spPr>
          <a:xfrm>
            <a:off x="4522260" y="1844740"/>
            <a:ext cx="1897091" cy="1029950"/>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dirty="0">
                <a:solidFill>
                  <a:schemeClr val="tx1">
                    <a:lumMod val="90000"/>
                    <a:lumOff val="10000"/>
                  </a:schemeClr>
                </a:solidFill>
              </a:rPr>
              <a:t>Myndighet B</a:t>
            </a:r>
          </a:p>
        </p:txBody>
      </p:sp>
      <p:sp>
        <p:nvSpPr>
          <p:cNvPr id="7" name="Höger 11">
            <a:extLst>
              <a:ext uri="{FF2B5EF4-FFF2-40B4-BE49-F238E27FC236}">
                <a16:creationId xmlns:a16="http://schemas.microsoft.com/office/drawing/2014/main" id="{BCF2B56A-CF80-4113-AFD7-82CE1F1557E3}"/>
              </a:ext>
            </a:extLst>
          </p:cNvPr>
          <p:cNvSpPr/>
          <p:nvPr/>
        </p:nvSpPr>
        <p:spPr>
          <a:xfrm>
            <a:off x="6612908" y="1521045"/>
            <a:ext cx="1697739" cy="1611308"/>
          </a:xfrm>
          <a:prstGeom prst="rightArrow">
            <a:avLst/>
          </a:prstGeom>
          <a:solidFill>
            <a:schemeClr val="accent5"/>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1500" dirty="0">
                <a:solidFill>
                  <a:schemeClr val="bg1"/>
                </a:solidFill>
              </a:rPr>
              <a:t>Inleder utredning</a:t>
            </a:r>
          </a:p>
        </p:txBody>
      </p:sp>
      <p:sp>
        <p:nvSpPr>
          <p:cNvPr id="8" name="Alternativ process 8">
            <a:extLst>
              <a:ext uri="{FF2B5EF4-FFF2-40B4-BE49-F238E27FC236}">
                <a16:creationId xmlns:a16="http://schemas.microsoft.com/office/drawing/2014/main" id="{671E6C45-B57C-4FE5-8600-29F5DBDF27C1}"/>
              </a:ext>
            </a:extLst>
          </p:cNvPr>
          <p:cNvSpPr/>
          <p:nvPr/>
        </p:nvSpPr>
        <p:spPr>
          <a:xfrm>
            <a:off x="8494721" y="1673203"/>
            <a:ext cx="3091360" cy="1289221"/>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dirty="0">
                <a:solidFill>
                  <a:schemeClr val="tx1">
                    <a:lumMod val="90000"/>
                    <a:lumOff val="10000"/>
                  </a:schemeClr>
                </a:solidFill>
              </a:rPr>
              <a:t>Behov av </a:t>
            </a:r>
            <a:br>
              <a:rPr lang="sv-SE" sz="2000" dirty="0">
                <a:solidFill>
                  <a:schemeClr val="tx1">
                    <a:lumMod val="90000"/>
                    <a:lumOff val="10000"/>
                  </a:schemeClr>
                </a:solidFill>
              </a:rPr>
            </a:br>
            <a:r>
              <a:rPr lang="sv-SE" sz="2000" dirty="0">
                <a:solidFill>
                  <a:schemeClr val="tx1">
                    <a:lumMod val="90000"/>
                    <a:lumOff val="10000"/>
                  </a:schemeClr>
                </a:solidFill>
              </a:rPr>
              <a:t>kompletterande uppgifter från myndighet A</a:t>
            </a:r>
          </a:p>
        </p:txBody>
      </p:sp>
      <p:sp>
        <p:nvSpPr>
          <p:cNvPr id="9" name="Pil: böjd 8">
            <a:extLst>
              <a:ext uri="{FF2B5EF4-FFF2-40B4-BE49-F238E27FC236}">
                <a16:creationId xmlns:a16="http://schemas.microsoft.com/office/drawing/2014/main" id="{6EB992A5-86EA-4942-A5E6-CAD2F604DBB8}"/>
              </a:ext>
            </a:extLst>
          </p:cNvPr>
          <p:cNvSpPr/>
          <p:nvPr/>
        </p:nvSpPr>
        <p:spPr>
          <a:xfrm rot="10800000">
            <a:off x="8833097" y="3241299"/>
            <a:ext cx="1465557" cy="1594313"/>
          </a:xfrm>
          <a:prstGeom prst="ben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1" name="Rektangel 10">
            <a:extLst>
              <a:ext uri="{FF2B5EF4-FFF2-40B4-BE49-F238E27FC236}">
                <a16:creationId xmlns:a16="http://schemas.microsoft.com/office/drawing/2014/main" id="{48711C05-C77F-490B-AFFC-2BF3E5C19ED5}"/>
              </a:ext>
            </a:extLst>
          </p:cNvPr>
          <p:cNvSpPr/>
          <p:nvPr/>
        </p:nvSpPr>
        <p:spPr>
          <a:xfrm>
            <a:off x="3841602" y="3821336"/>
            <a:ext cx="4659954" cy="1200329"/>
          </a:xfrm>
          <a:prstGeom prst="rect">
            <a:avLst/>
          </a:prstGeom>
        </p:spPr>
        <p:txBody>
          <a:bodyPr wrap="square">
            <a:spAutoFit/>
          </a:bodyPr>
          <a:lstStyle/>
          <a:p>
            <a:pPr marL="317554" indent="-317554">
              <a:buFont typeface="Arial" panose="020B0604020202020204" pitchFamily="34" charset="0"/>
              <a:buChar char="•"/>
            </a:pPr>
            <a:r>
              <a:rPr lang="sv-SE" dirty="0"/>
              <a:t>Krävs sekretessbrytande bestämmelse</a:t>
            </a:r>
          </a:p>
          <a:p>
            <a:pPr marL="317554" indent="-317554">
              <a:buFont typeface="Arial" panose="020B0604020202020204" pitchFamily="34" charset="0"/>
              <a:buChar char="•"/>
            </a:pPr>
            <a:r>
              <a:rPr lang="sv-SE" dirty="0"/>
              <a:t>10 kap. lagen om offentlighet och sekretess (2009:400)</a:t>
            </a:r>
          </a:p>
          <a:p>
            <a:pPr marL="317554" indent="-317554">
              <a:buFont typeface="Arial" panose="020B0604020202020204" pitchFamily="34" charset="0"/>
              <a:buChar char="•"/>
            </a:pPr>
            <a:r>
              <a:rPr lang="sv-SE" dirty="0"/>
              <a:t>Specifika lagrum för olika myndigheter</a:t>
            </a:r>
          </a:p>
        </p:txBody>
      </p:sp>
      <p:pic>
        <p:nvPicPr>
          <p:cNvPr id="12" name="Bildobjekt 11">
            <a:extLst>
              <a:ext uri="{FF2B5EF4-FFF2-40B4-BE49-F238E27FC236}">
                <a16:creationId xmlns:a16="http://schemas.microsoft.com/office/drawing/2014/main" id="{FE50BEF8-A79E-42EB-ACDF-47537CA934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347" y="3619989"/>
            <a:ext cx="1594312" cy="1594312"/>
          </a:xfrm>
          <a:prstGeom prst="rect">
            <a:avLst/>
          </a:prstGeom>
        </p:spPr>
      </p:pic>
      <p:sp>
        <p:nvSpPr>
          <p:cNvPr id="13" name="Pratbubbla: rektangel med rundade hörn 12">
            <a:extLst>
              <a:ext uri="{FF2B5EF4-FFF2-40B4-BE49-F238E27FC236}">
                <a16:creationId xmlns:a16="http://schemas.microsoft.com/office/drawing/2014/main" id="{F196B1B1-6B38-4E5B-BB91-E7BF8012E94E}"/>
              </a:ext>
            </a:extLst>
          </p:cNvPr>
          <p:cNvSpPr/>
          <p:nvPr/>
        </p:nvSpPr>
        <p:spPr>
          <a:xfrm>
            <a:off x="5056593" y="5496080"/>
            <a:ext cx="3438128" cy="1112071"/>
          </a:xfrm>
          <a:prstGeom prst="wedgeRoundRectCallout">
            <a:avLst>
              <a:gd name="adj1" fmla="val -34224"/>
              <a:gd name="adj2" fmla="val -91760"/>
              <a:gd name="adj3" fmla="val 1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Till exempel bestämmelser </a:t>
            </a:r>
            <a:br>
              <a:rPr lang="sv-SE" dirty="0">
                <a:solidFill>
                  <a:schemeClr val="tx1"/>
                </a:solidFill>
              </a:rPr>
            </a:br>
            <a:r>
              <a:rPr lang="sv-SE" dirty="0">
                <a:solidFill>
                  <a:schemeClr val="tx1"/>
                </a:solidFill>
              </a:rPr>
              <a:t>i socialförsäkringsbalken (2010:110 )</a:t>
            </a:r>
          </a:p>
        </p:txBody>
      </p:sp>
    </p:spTree>
    <p:extLst>
      <p:ext uri="{BB962C8B-B14F-4D97-AF65-F5344CB8AC3E}">
        <p14:creationId xmlns:p14="http://schemas.microsoft.com/office/powerpoint/2010/main" val="4133681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D5D086-BCE1-4E3A-A6BF-C2DCA4248000}"/>
              </a:ext>
            </a:extLst>
          </p:cNvPr>
          <p:cNvSpPr>
            <a:spLocks noGrp="1"/>
          </p:cNvSpPr>
          <p:nvPr>
            <p:ph type="title"/>
          </p:nvPr>
        </p:nvSpPr>
        <p:spPr/>
        <p:txBody>
          <a:bodyPr/>
          <a:lstStyle/>
          <a:p>
            <a:r>
              <a:rPr lang="sv-SE" dirty="0"/>
              <a:t>Så här lämnar du underrättelser</a:t>
            </a:r>
          </a:p>
        </p:txBody>
      </p:sp>
    </p:spTree>
    <p:extLst>
      <p:ext uri="{BB962C8B-B14F-4D97-AF65-F5344CB8AC3E}">
        <p14:creationId xmlns:p14="http://schemas.microsoft.com/office/powerpoint/2010/main" val="144487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tshållare för innehåll 9">
            <a:extLst>
              <a:ext uri="{FF2B5EF4-FFF2-40B4-BE49-F238E27FC236}">
                <a16:creationId xmlns:a16="http://schemas.microsoft.com/office/drawing/2014/main" id="{D03E6FF4-C2CE-4BC8-9B98-CC79725632E6}"/>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128416" y="1547251"/>
            <a:ext cx="7936756" cy="5295435"/>
          </a:xfrm>
        </p:spPr>
      </p:pic>
      <p:sp>
        <p:nvSpPr>
          <p:cNvPr id="3" name="Rubrik 2">
            <a:extLst>
              <a:ext uri="{FF2B5EF4-FFF2-40B4-BE49-F238E27FC236}">
                <a16:creationId xmlns:a16="http://schemas.microsoft.com/office/drawing/2014/main" id="{2134601C-C32F-4E90-B928-0F0BDB9AC43C}"/>
              </a:ext>
            </a:extLst>
          </p:cNvPr>
          <p:cNvSpPr>
            <a:spLocks noGrp="1"/>
          </p:cNvSpPr>
          <p:nvPr>
            <p:ph type="title"/>
          </p:nvPr>
        </p:nvSpPr>
        <p:spPr/>
        <p:txBody>
          <a:bodyPr/>
          <a:lstStyle/>
          <a:p>
            <a:r>
              <a:rPr lang="sv-SE" dirty="0"/>
              <a:t>Impuls till Försäkringskassan</a:t>
            </a:r>
          </a:p>
        </p:txBody>
      </p:sp>
    </p:spTree>
    <p:extLst>
      <p:ext uri="{BB962C8B-B14F-4D97-AF65-F5344CB8AC3E}">
        <p14:creationId xmlns:p14="http://schemas.microsoft.com/office/powerpoint/2010/main" val="404859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82B288FF-0759-479E-91A8-C3F1EE1F9A70}"/>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001044" y="1842294"/>
            <a:ext cx="8191500" cy="4705350"/>
          </a:xfrm>
        </p:spPr>
      </p:pic>
      <p:sp>
        <p:nvSpPr>
          <p:cNvPr id="2" name="Rubrik 1">
            <a:extLst>
              <a:ext uri="{FF2B5EF4-FFF2-40B4-BE49-F238E27FC236}">
                <a16:creationId xmlns:a16="http://schemas.microsoft.com/office/drawing/2014/main" id="{0408892B-6499-43C2-87E5-0837A1287263}"/>
              </a:ext>
            </a:extLst>
          </p:cNvPr>
          <p:cNvSpPr>
            <a:spLocks noGrp="1"/>
          </p:cNvSpPr>
          <p:nvPr>
            <p:ph type="title"/>
          </p:nvPr>
        </p:nvSpPr>
        <p:spPr/>
        <p:txBody>
          <a:bodyPr/>
          <a:lstStyle/>
          <a:p>
            <a:r>
              <a:rPr lang="sv-SE" sz="4270" kern="1200" spc="0" dirty="0"/>
              <a:t>Impuls till Pensionsmyndigheten</a:t>
            </a:r>
            <a:endParaRPr lang="sv-SE" dirty="0"/>
          </a:p>
        </p:txBody>
      </p:sp>
    </p:spTree>
    <p:extLst>
      <p:ext uri="{BB962C8B-B14F-4D97-AF65-F5344CB8AC3E}">
        <p14:creationId xmlns:p14="http://schemas.microsoft.com/office/powerpoint/2010/main" val="1589859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755754-FA3F-4BE2-A325-61858862B9D9}"/>
              </a:ext>
            </a:extLst>
          </p:cNvPr>
          <p:cNvSpPr>
            <a:spLocks noGrp="1"/>
          </p:cNvSpPr>
          <p:nvPr>
            <p:ph type="title"/>
          </p:nvPr>
        </p:nvSpPr>
        <p:spPr/>
        <p:txBody>
          <a:bodyPr/>
          <a:lstStyle/>
          <a:p>
            <a:r>
              <a:rPr lang="sv-SE" sz="4270" kern="1200" spc="0" dirty="0">
                <a:ea typeface="Georgia" panose="02040502050405020303" pitchFamily="18" charset="0"/>
                <a:cs typeface="Times New Roman" panose="02020603050405020304" pitchFamily="18" charset="0"/>
              </a:rPr>
              <a:t>Impuls till Arbetsförmedlingen</a:t>
            </a:r>
            <a:endParaRPr lang="sv-SE" sz="4270" dirty="0"/>
          </a:p>
        </p:txBody>
      </p:sp>
      <p:pic>
        <p:nvPicPr>
          <p:cNvPr id="9" name="Platshållare för innehåll 8">
            <a:extLst>
              <a:ext uri="{FF2B5EF4-FFF2-40B4-BE49-F238E27FC236}">
                <a16:creationId xmlns:a16="http://schemas.microsoft.com/office/drawing/2014/main" id="{18C4244C-1553-4377-8E5C-4D0B5A9B43B5}"/>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222726" y="1506538"/>
            <a:ext cx="7748135" cy="5376862"/>
          </a:xfrm>
        </p:spPr>
      </p:pic>
      <p:sp>
        <p:nvSpPr>
          <p:cNvPr id="3" name="textruta 2">
            <a:extLst>
              <a:ext uri="{FF2B5EF4-FFF2-40B4-BE49-F238E27FC236}">
                <a16:creationId xmlns:a16="http://schemas.microsoft.com/office/drawing/2014/main" id="{E8D4A60E-3A47-4F0B-9011-0E5F1D53150F}"/>
              </a:ext>
            </a:extLst>
          </p:cNvPr>
          <p:cNvSpPr txBox="1"/>
          <p:nvPr/>
        </p:nvSpPr>
        <p:spPr>
          <a:xfrm>
            <a:off x="7969002" y="3071585"/>
            <a:ext cx="3168351" cy="830997"/>
          </a:xfrm>
          <a:prstGeom prst="rect">
            <a:avLst/>
          </a:prstGeom>
          <a:noFill/>
          <a:ln w="25400">
            <a:solidFill>
              <a:srgbClr val="0070C0"/>
            </a:solidFill>
          </a:ln>
        </p:spPr>
        <p:txBody>
          <a:bodyPr wrap="square" rtlCol="0">
            <a:spAutoFit/>
          </a:bodyPr>
          <a:lstStyle/>
          <a:p>
            <a:pPr>
              <a:spcAft>
                <a:spcPts val="600"/>
              </a:spcAft>
            </a:pPr>
            <a:r>
              <a:rPr lang="sv-SE" sz="1600" b="1" spc="-20" dirty="0">
                <a:solidFill>
                  <a:schemeClr val="tx1">
                    <a:lumMod val="90000"/>
                    <a:lumOff val="10000"/>
                  </a:schemeClr>
                </a:solidFill>
                <a:latin typeface="+mn-lt"/>
              </a:rPr>
              <a:t>Utveckling pågår även av ett formulär för tips om felaktiga utbetalningar till arbetsgivare.</a:t>
            </a:r>
          </a:p>
        </p:txBody>
      </p:sp>
    </p:spTree>
    <p:extLst>
      <p:ext uri="{BB962C8B-B14F-4D97-AF65-F5344CB8AC3E}">
        <p14:creationId xmlns:p14="http://schemas.microsoft.com/office/powerpoint/2010/main" val="2279172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85F7CC37-D7F5-475F-BE7A-94FF44DCD3DA}"/>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953179" y="1506538"/>
            <a:ext cx="6287229" cy="5376862"/>
          </a:xfrm>
        </p:spPr>
      </p:pic>
      <p:sp>
        <p:nvSpPr>
          <p:cNvPr id="2" name="Rubrik 1">
            <a:extLst>
              <a:ext uri="{FF2B5EF4-FFF2-40B4-BE49-F238E27FC236}">
                <a16:creationId xmlns:a16="http://schemas.microsoft.com/office/drawing/2014/main" id="{68D09BE4-0B97-403A-832F-A3D7E03FC61E}"/>
              </a:ext>
            </a:extLst>
          </p:cNvPr>
          <p:cNvSpPr>
            <a:spLocks noGrp="1"/>
          </p:cNvSpPr>
          <p:nvPr>
            <p:ph type="title"/>
          </p:nvPr>
        </p:nvSpPr>
        <p:spPr/>
        <p:txBody>
          <a:bodyPr/>
          <a:lstStyle/>
          <a:p>
            <a:r>
              <a:rPr lang="sv-SE" sz="4270" dirty="0"/>
              <a:t>Impulser Skatteverket</a:t>
            </a:r>
          </a:p>
        </p:txBody>
      </p:sp>
    </p:spTree>
    <p:extLst>
      <p:ext uri="{BB962C8B-B14F-4D97-AF65-F5344CB8AC3E}">
        <p14:creationId xmlns:p14="http://schemas.microsoft.com/office/powerpoint/2010/main" val="582569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0ABDC9-62D4-4FD9-9677-EA8ADF0A4F4B}"/>
              </a:ext>
            </a:extLst>
          </p:cNvPr>
          <p:cNvSpPr>
            <a:spLocks noGrp="1"/>
          </p:cNvSpPr>
          <p:nvPr>
            <p:ph type="title"/>
          </p:nvPr>
        </p:nvSpPr>
        <p:spPr/>
        <p:txBody>
          <a:bodyPr/>
          <a:lstStyle/>
          <a:p>
            <a:r>
              <a:rPr lang="sv-SE" sz="4270" dirty="0"/>
              <a:t>Så här ser formuläret ut</a:t>
            </a:r>
          </a:p>
        </p:txBody>
      </p:sp>
      <p:pic>
        <p:nvPicPr>
          <p:cNvPr id="8" name="Platshållare för innehåll 7">
            <a:extLst>
              <a:ext uri="{FF2B5EF4-FFF2-40B4-BE49-F238E27FC236}">
                <a16:creationId xmlns:a16="http://schemas.microsoft.com/office/drawing/2014/main" id="{FC7DE9C5-B722-4EE6-A7DE-4CDBFF85158F}"/>
              </a:ext>
            </a:extLst>
          </p:cNvPr>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2442431" y="1506538"/>
            <a:ext cx="7308725" cy="5376862"/>
          </a:xfrm>
        </p:spPr>
      </p:pic>
    </p:spTree>
    <p:extLst>
      <p:ext uri="{BB962C8B-B14F-4D97-AF65-F5344CB8AC3E}">
        <p14:creationId xmlns:p14="http://schemas.microsoft.com/office/powerpoint/2010/main" val="2539584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BD9207D-BE16-41B1-92D3-89C83B6015C7}"/>
              </a:ext>
            </a:extLst>
          </p:cNvPr>
          <p:cNvSpPr>
            <a:spLocks noGrp="1"/>
          </p:cNvSpPr>
          <p:nvPr>
            <p:ph type="title"/>
          </p:nvPr>
        </p:nvSpPr>
        <p:spPr/>
        <p:txBody>
          <a:bodyPr/>
          <a:lstStyle/>
          <a:p>
            <a:r>
              <a:rPr lang="sv-SE" dirty="0"/>
              <a:t>Bakgrund</a:t>
            </a:r>
          </a:p>
        </p:txBody>
      </p:sp>
      <p:sp>
        <p:nvSpPr>
          <p:cNvPr id="5" name="Platshållare för innehåll 4">
            <a:extLst>
              <a:ext uri="{FF2B5EF4-FFF2-40B4-BE49-F238E27FC236}">
                <a16:creationId xmlns:a16="http://schemas.microsoft.com/office/drawing/2014/main" id="{83FAB962-5458-469B-A478-18645479F2AC}"/>
              </a:ext>
            </a:extLst>
          </p:cNvPr>
          <p:cNvSpPr>
            <a:spLocks noGrp="1"/>
          </p:cNvSpPr>
          <p:nvPr>
            <p:ph idx="1"/>
          </p:nvPr>
        </p:nvSpPr>
        <p:spPr>
          <a:xfrm>
            <a:off x="601627" y="1506538"/>
            <a:ext cx="9383599" cy="5328592"/>
          </a:xfrm>
        </p:spPr>
        <p:txBody>
          <a:bodyPr/>
          <a:lstStyle/>
          <a:p>
            <a:r>
              <a:rPr lang="sv-SE" dirty="0"/>
              <a:t>2005 års informationsutbytesutredning kom fram till att </a:t>
            </a:r>
            <a:br>
              <a:rPr lang="sv-SE" dirty="0"/>
            </a:br>
            <a:r>
              <a:rPr lang="sv-SE" dirty="0"/>
              <a:t>mellan 18 och 20 miljarder kronor per år felaktigt betalades </a:t>
            </a:r>
            <a:br>
              <a:rPr lang="sv-SE" dirty="0"/>
            </a:br>
            <a:r>
              <a:rPr lang="sv-SE" dirty="0"/>
              <a:t>ut från välfärdssystemen.</a:t>
            </a:r>
          </a:p>
          <a:p>
            <a:r>
              <a:rPr lang="sv-SE" dirty="0"/>
              <a:t>Lag (2008:206) om underrättelseskyldighet vid felaktiga utbetalningar från välfärdssystemen infördes 1 juni 2008.</a:t>
            </a:r>
          </a:p>
          <a:p>
            <a:r>
              <a:rPr lang="sv-SE" dirty="0"/>
              <a:t>1 januari 2020 utökades lagen till att även omfatta kommunerna. Den skulle även gälla sådant stöd som avser en person men betalas ut till annan (t.ex. ett företag eller en arbetsgivare).</a:t>
            </a:r>
          </a:p>
          <a:p>
            <a:r>
              <a:rPr lang="sv-SE" dirty="0"/>
              <a:t>1 januari 2024 utökades lagen till att även omfatta Utbetalningsmyndigheten.</a:t>
            </a:r>
          </a:p>
        </p:txBody>
      </p:sp>
    </p:spTree>
    <p:extLst>
      <p:ext uri="{BB962C8B-B14F-4D97-AF65-F5344CB8AC3E}">
        <p14:creationId xmlns:p14="http://schemas.microsoft.com/office/powerpoint/2010/main" val="343284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FC3B33-0C98-4419-AD8D-D7B9417EA8DC}"/>
              </a:ext>
            </a:extLst>
          </p:cNvPr>
          <p:cNvSpPr>
            <a:spLocks noGrp="1"/>
          </p:cNvSpPr>
          <p:nvPr>
            <p:ph type="title"/>
          </p:nvPr>
        </p:nvSpPr>
        <p:spPr>
          <a:xfrm>
            <a:off x="583114" y="140400"/>
            <a:ext cx="12066407" cy="1270265"/>
          </a:xfrm>
        </p:spPr>
        <p:txBody>
          <a:bodyPr/>
          <a:lstStyle/>
          <a:p>
            <a:r>
              <a:rPr lang="sv-SE" dirty="0"/>
              <a:t>Lagen om underrättelseskyldighet (2008:206)</a:t>
            </a:r>
          </a:p>
        </p:txBody>
      </p:sp>
      <p:sp>
        <p:nvSpPr>
          <p:cNvPr id="3" name="Platshållare för innehåll 2">
            <a:extLst>
              <a:ext uri="{FF2B5EF4-FFF2-40B4-BE49-F238E27FC236}">
                <a16:creationId xmlns:a16="http://schemas.microsoft.com/office/drawing/2014/main" id="{7622ECFE-D11E-44D6-92C3-474B59F6F195}"/>
              </a:ext>
            </a:extLst>
          </p:cNvPr>
          <p:cNvSpPr>
            <a:spLocks noGrp="1"/>
          </p:cNvSpPr>
          <p:nvPr>
            <p:ph idx="1"/>
          </p:nvPr>
        </p:nvSpPr>
        <p:spPr>
          <a:xfrm>
            <a:off x="601626" y="1506538"/>
            <a:ext cx="11039784" cy="3600400"/>
          </a:xfrm>
        </p:spPr>
        <p:txBody>
          <a:bodyPr/>
          <a:lstStyle/>
          <a:p>
            <a:r>
              <a:rPr lang="sv-SE" sz="2400" dirty="0"/>
              <a:t>1 § Denna lag gäller sådana bidrag, ersättningar, pensioner och lån för personligt ändamål som enligt lag eller förordning beslutas av Migrationsverket, Försäkringskassan, Pensionsmyndigheten, Centrala studiestödsnämnden, Arbetsförmedlingen, en kommun eller en arbetslöshetskassa och betalas ut till en enskild person (ekonomisk förmån).</a:t>
            </a:r>
          </a:p>
          <a:p>
            <a:r>
              <a:rPr lang="sv-SE" sz="2400" dirty="0"/>
              <a:t>Denna lag gäller även sådana stöd, bidrag och ersättningar som enligt lag eller förordning beslutas av Försäkringskassan, Arbetsförmedlingen eller en kommun och avser en enskild person, men betalas ut till eller tillgodoräknas någon annan än den enskilde (ekonomiskt stöd). </a:t>
            </a:r>
          </a:p>
        </p:txBody>
      </p:sp>
      <p:sp>
        <p:nvSpPr>
          <p:cNvPr id="6" name="Rektangel 5">
            <a:extLst>
              <a:ext uri="{FF2B5EF4-FFF2-40B4-BE49-F238E27FC236}">
                <a16:creationId xmlns:a16="http://schemas.microsoft.com/office/drawing/2014/main" id="{8EC193F6-2B50-4200-9474-11D91FF7F43E}"/>
              </a:ext>
            </a:extLst>
          </p:cNvPr>
          <p:cNvSpPr/>
          <p:nvPr/>
        </p:nvSpPr>
        <p:spPr>
          <a:xfrm>
            <a:off x="2280370" y="5761107"/>
            <a:ext cx="5233798" cy="707886"/>
          </a:xfrm>
          <a:prstGeom prst="rect">
            <a:avLst/>
          </a:prstGeom>
        </p:spPr>
        <p:txBody>
          <a:bodyPr wrap="square">
            <a:spAutoFit/>
          </a:bodyPr>
          <a:lstStyle/>
          <a:p>
            <a:r>
              <a:rPr lang="sv-SE" sz="2000" dirty="0"/>
              <a:t>Ekonomiskt stöd som betalas ut exempelvis till en arbetsgivare eller ett bolag. </a:t>
            </a:r>
          </a:p>
        </p:txBody>
      </p:sp>
      <p:pic>
        <p:nvPicPr>
          <p:cNvPr id="7" name="Bildobjekt 6" descr="QBANK_eyJNZWRpYUlkIjoxNjczLCJVc2FnZUlkIjowLCJEYXRlIjoiMjAyMC0xMS0xNyJ9">
            <a:extLst>
              <a:ext uri="{FF2B5EF4-FFF2-40B4-BE49-F238E27FC236}">
                <a16:creationId xmlns:a16="http://schemas.microsoft.com/office/drawing/2014/main" id="{B6E561D7-3CB1-4A13-828B-1E72E6406C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26" y="5374434"/>
            <a:ext cx="1481232" cy="1481232"/>
          </a:xfrm>
          <a:prstGeom prst="rect">
            <a:avLst/>
          </a:prstGeom>
        </p:spPr>
      </p:pic>
    </p:spTree>
    <p:extLst>
      <p:ext uri="{BB962C8B-B14F-4D97-AF65-F5344CB8AC3E}">
        <p14:creationId xmlns:p14="http://schemas.microsoft.com/office/powerpoint/2010/main" val="79356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099C42-8D5E-47C8-8E6B-33CB4B5484FE}"/>
              </a:ext>
            </a:extLst>
          </p:cNvPr>
          <p:cNvSpPr>
            <a:spLocks noGrp="1"/>
          </p:cNvSpPr>
          <p:nvPr>
            <p:ph type="title"/>
          </p:nvPr>
        </p:nvSpPr>
        <p:spPr>
          <a:xfrm>
            <a:off x="607506" y="124063"/>
            <a:ext cx="12330047" cy="1270265"/>
          </a:xfrm>
        </p:spPr>
        <p:txBody>
          <a:bodyPr/>
          <a:lstStyle/>
          <a:p>
            <a:r>
              <a:rPr lang="sv-SE" dirty="0"/>
              <a:t>Lagen om underrättelseskyldighet (2008:206)</a:t>
            </a:r>
          </a:p>
        </p:txBody>
      </p:sp>
      <p:sp>
        <p:nvSpPr>
          <p:cNvPr id="3" name="Platshållare för text 2">
            <a:extLst>
              <a:ext uri="{FF2B5EF4-FFF2-40B4-BE49-F238E27FC236}">
                <a16:creationId xmlns:a16="http://schemas.microsoft.com/office/drawing/2014/main" id="{1A1A87AC-9930-42DB-8E9E-6E756249AE1D}"/>
              </a:ext>
            </a:extLst>
          </p:cNvPr>
          <p:cNvSpPr>
            <a:spLocks noGrp="1"/>
          </p:cNvSpPr>
          <p:nvPr>
            <p:ph type="body" sz="quarter" idx="12"/>
          </p:nvPr>
        </p:nvSpPr>
        <p:spPr>
          <a:xfrm>
            <a:off x="607938" y="1506538"/>
            <a:ext cx="9161264" cy="3445081"/>
          </a:xfrm>
        </p:spPr>
        <p:txBody>
          <a:bodyPr/>
          <a:lstStyle/>
          <a:p>
            <a:r>
              <a:rPr lang="sv-SE" sz="2400" dirty="0"/>
              <a:t>3 § Om det finns anledning att anta att en ekonomisk förmån eller ett ekonomiskt stöd har beslutats, betalats ut eller tillgodoräknats felaktigt eller med ett för högt belopp, ska underrättelse om detta lämnas till den myndighet eller organisation som har fattat beslutet. Har förmån eller stöd beslutats efter överklagande ska underrättelse i stället lämnas till den myndighet eller organisation som följer av 1 §.</a:t>
            </a:r>
          </a:p>
          <a:p>
            <a:r>
              <a:rPr lang="sv-SE" sz="2400" dirty="0"/>
              <a:t> Underrättelseskyldigheten gäller inte om det finns särskilda skäl. </a:t>
            </a:r>
          </a:p>
        </p:txBody>
      </p:sp>
      <p:sp>
        <p:nvSpPr>
          <p:cNvPr id="6" name="Rektangel 5">
            <a:extLst>
              <a:ext uri="{FF2B5EF4-FFF2-40B4-BE49-F238E27FC236}">
                <a16:creationId xmlns:a16="http://schemas.microsoft.com/office/drawing/2014/main" id="{FF3A84A1-8935-41C8-A8EB-AD7F38FC008F}"/>
              </a:ext>
            </a:extLst>
          </p:cNvPr>
          <p:cNvSpPr/>
          <p:nvPr/>
        </p:nvSpPr>
        <p:spPr>
          <a:xfrm>
            <a:off x="2280370" y="5240943"/>
            <a:ext cx="6841856" cy="1015663"/>
          </a:xfrm>
          <a:prstGeom prst="rect">
            <a:avLst/>
          </a:prstGeom>
        </p:spPr>
        <p:txBody>
          <a:bodyPr wrap="square">
            <a:spAutoFit/>
          </a:bodyPr>
          <a:lstStyle/>
          <a:p>
            <a:pPr marL="317554" indent="-317554">
              <a:buFont typeface="Arial" panose="020B0604020202020204" pitchFamily="34" charset="0"/>
              <a:buChar char="•"/>
            </a:pPr>
            <a:r>
              <a:rPr lang="sv-SE" sz="2000" dirty="0"/>
              <a:t>Skyldighet att lämna underrättelse</a:t>
            </a:r>
          </a:p>
          <a:p>
            <a:pPr marL="317554" indent="-317554">
              <a:buFont typeface="Arial" panose="020B0604020202020204" pitchFamily="34" charset="0"/>
              <a:buChar char="•"/>
            </a:pPr>
            <a:r>
              <a:rPr lang="sv-SE" sz="2000" dirty="0"/>
              <a:t>Anledning att anta, vilket betyder låg misstankegrad</a:t>
            </a:r>
          </a:p>
          <a:p>
            <a:pPr marL="317554" indent="-317554">
              <a:buFont typeface="Arial" panose="020B0604020202020204" pitchFamily="34" charset="0"/>
              <a:buChar char="•"/>
            </a:pPr>
            <a:r>
              <a:rPr lang="sv-SE" sz="2000" dirty="0"/>
              <a:t>Gäller inte kommande utbetalningar</a:t>
            </a:r>
          </a:p>
        </p:txBody>
      </p:sp>
      <p:pic>
        <p:nvPicPr>
          <p:cNvPr id="7" name="Bildobjekt 6" descr="QBANK_eyJNZWRpYUlkIjoxNjczLCJVc2FnZUlkIjowLCJEYXRlIjoiMjAyMC0xMS0xNyJ9">
            <a:extLst>
              <a:ext uri="{FF2B5EF4-FFF2-40B4-BE49-F238E27FC236}">
                <a16:creationId xmlns:a16="http://schemas.microsoft.com/office/drawing/2014/main" id="{21BC5E30-B238-4CAB-B14F-2212C40C44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26" y="5008159"/>
            <a:ext cx="1481232" cy="1481232"/>
          </a:xfrm>
          <a:prstGeom prst="rect">
            <a:avLst/>
          </a:prstGeom>
        </p:spPr>
      </p:pic>
    </p:spTree>
    <p:extLst>
      <p:ext uri="{BB962C8B-B14F-4D97-AF65-F5344CB8AC3E}">
        <p14:creationId xmlns:p14="http://schemas.microsoft.com/office/powerpoint/2010/main" val="351517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A6AE67-AF69-495D-B316-928771244720}"/>
              </a:ext>
            </a:extLst>
          </p:cNvPr>
          <p:cNvSpPr>
            <a:spLocks noGrp="1"/>
          </p:cNvSpPr>
          <p:nvPr>
            <p:ph type="title"/>
          </p:nvPr>
        </p:nvSpPr>
        <p:spPr>
          <a:xfrm>
            <a:off x="607506" y="124063"/>
            <a:ext cx="12042015" cy="1270265"/>
          </a:xfrm>
        </p:spPr>
        <p:txBody>
          <a:bodyPr/>
          <a:lstStyle/>
          <a:p>
            <a:r>
              <a:rPr lang="sv-SE" dirty="0"/>
              <a:t>Lagen om underrättelseskyldighet (2008:206)</a:t>
            </a:r>
          </a:p>
        </p:txBody>
      </p:sp>
      <p:sp>
        <p:nvSpPr>
          <p:cNvPr id="3" name="Platshållare för text 2">
            <a:extLst>
              <a:ext uri="{FF2B5EF4-FFF2-40B4-BE49-F238E27FC236}">
                <a16:creationId xmlns:a16="http://schemas.microsoft.com/office/drawing/2014/main" id="{7F4DFC48-CD74-4FF7-9B2C-5BA917AA93BF}"/>
              </a:ext>
            </a:extLst>
          </p:cNvPr>
          <p:cNvSpPr>
            <a:spLocks noGrp="1"/>
          </p:cNvSpPr>
          <p:nvPr>
            <p:ph type="body" sz="quarter" idx="12"/>
          </p:nvPr>
        </p:nvSpPr>
        <p:spPr>
          <a:xfrm>
            <a:off x="607938" y="1506538"/>
            <a:ext cx="8641359" cy="1596677"/>
          </a:xfrm>
        </p:spPr>
        <p:txBody>
          <a:bodyPr/>
          <a:lstStyle/>
          <a:p>
            <a:r>
              <a:rPr lang="sv-SE" sz="2400" dirty="0"/>
              <a:t>4 § Av underrättelsen ska det framgå vilka omständigheter som ligger till grund för antagandet att en ekonomisk förmån eller ett ekonomiskt stöd har beslutats, betalats ut eller tillgodoräknats felaktigt eller med ett för högt belopp. </a:t>
            </a:r>
          </a:p>
        </p:txBody>
      </p:sp>
      <p:sp>
        <p:nvSpPr>
          <p:cNvPr id="5" name="Rektangel 4">
            <a:extLst>
              <a:ext uri="{FF2B5EF4-FFF2-40B4-BE49-F238E27FC236}">
                <a16:creationId xmlns:a16="http://schemas.microsoft.com/office/drawing/2014/main" id="{06FE01AF-127D-4801-8A13-60EDE0613523}"/>
              </a:ext>
            </a:extLst>
          </p:cNvPr>
          <p:cNvSpPr/>
          <p:nvPr/>
        </p:nvSpPr>
        <p:spPr>
          <a:xfrm>
            <a:off x="1859428" y="3366695"/>
            <a:ext cx="4547357" cy="707886"/>
          </a:xfrm>
          <a:prstGeom prst="rect">
            <a:avLst/>
          </a:prstGeom>
        </p:spPr>
        <p:txBody>
          <a:bodyPr wrap="square">
            <a:spAutoFit/>
          </a:bodyPr>
          <a:lstStyle/>
          <a:p>
            <a:pPr marL="317554" indent="-317554">
              <a:buFont typeface="Arial" panose="020B0604020202020204" pitchFamily="34" charset="0"/>
              <a:buChar char="•"/>
            </a:pPr>
            <a:r>
              <a:rPr lang="sv-SE" sz="2000" dirty="0"/>
              <a:t>Varför finns det en misstanke om att ersättning betalats ut felaktigt?</a:t>
            </a:r>
          </a:p>
        </p:txBody>
      </p:sp>
      <p:pic>
        <p:nvPicPr>
          <p:cNvPr id="7" name="Bildobjekt 6">
            <a:extLst>
              <a:ext uri="{FF2B5EF4-FFF2-40B4-BE49-F238E27FC236}">
                <a16:creationId xmlns:a16="http://schemas.microsoft.com/office/drawing/2014/main" id="{78E73D32-F96A-489B-8AA5-5413D15B56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753" y="4364565"/>
            <a:ext cx="878854" cy="878854"/>
          </a:xfrm>
          <a:prstGeom prst="rect">
            <a:avLst/>
          </a:prstGeom>
        </p:spPr>
      </p:pic>
      <p:sp>
        <p:nvSpPr>
          <p:cNvPr id="9" name="Rektangel 8">
            <a:extLst>
              <a:ext uri="{FF2B5EF4-FFF2-40B4-BE49-F238E27FC236}">
                <a16:creationId xmlns:a16="http://schemas.microsoft.com/office/drawing/2014/main" id="{FE345C76-3E8D-4120-8FFA-637E7892F93B}"/>
              </a:ext>
            </a:extLst>
          </p:cNvPr>
          <p:cNvSpPr/>
          <p:nvPr/>
        </p:nvSpPr>
        <p:spPr>
          <a:xfrm>
            <a:off x="1859428" y="4242842"/>
            <a:ext cx="6474326" cy="1400383"/>
          </a:xfrm>
          <a:prstGeom prst="rect">
            <a:avLst/>
          </a:prstGeom>
        </p:spPr>
        <p:txBody>
          <a:bodyPr wrap="square">
            <a:spAutoFit/>
          </a:bodyPr>
          <a:lstStyle/>
          <a:p>
            <a:pPr marL="317554" indent="-317554">
              <a:spcAft>
                <a:spcPts val="333"/>
              </a:spcAft>
              <a:buFont typeface="Arial" panose="020B0604020202020204" pitchFamily="34" charset="0"/>
              <a:buChar char="•"/>
            </a:pPr>
            <a:r>
              <a:rPr lang="sv-SE" sz="2000" dirty="0"/>
              <a:t>Omständigheter som gör att misstanken uppstår.</a:t>
            </a:r>
          </a:p>
          <a:p>
            <a:pPr marL="317554" indent="-317554">
              <a:spcAft>
                <a:spcPts val="333"/>
              </a:spcAft>
              <a:buFont typeface="Arial" panose="020B0604020202020204" pitchFamily="34" charset="0"/>
              <a:buChar char="•"/>
            </a:pPr>
            <a:r>
              <a:rPr lang="sv-SE" sz="2000" dirty="0"/>
              <a:t>Tidpunkt för när felaktig utbetalningen kan ha skett.</a:t>
            </a:r>
          </a:p>
          <a:p>
            <a:pPr marL="317554" indent="-317554">
              <a:spcAft>
                <a:spcPts val="333"/>
              </a:spcAft>
              <a:buFont typeface="Arial" panose="020B0604020202020204" pitchFamily="34" charset="0"/>
              <a:buChar char="•"/>
            </a:pPr>
            <a:r>
              <a:rPr lang="sv-SE" sz="2000" dirty="0"/>
              <a:t>Sammanhang (t.ex. utredning/kontroll) när detta uppmärksammades.</a:t>
            </a:r>
          </a:p>
        </p:txBody>
      </p:sp>
      <p:sp>
        <p:nvSpPr>
          <p:cNvPr id="13" name="Rektangel 12">
            <a:extLst>
              <a:ext uri="{FF2B5EF4-FFF2-40B4-BE49-F238E27FC236}">
                <a16:creationId xmlns:a16="http://schemas.microsoft.com/office/drawing/2014/main" id="{1633F091-A039-4A21-8E72-84F1453AA3FD}"/>
              </a:ext>
            </a:extLst>
          </p:cNvPr>
          <p:cNvSpPr/>
          <p:nvPr/>
        </p:nvSpPr>
        <p:spPr>
          <a:xfrm>
            <a:off x="1859428" y="5742662"/>
            <a:ext cx="3096177" cy="400110"/>
          </a:xfrm>
          <a:prstGeom prst="rect">
            <a:avLst/>
          </a:prstGeom>
        </p:spPr>
        <p:txBody>
          <a:bodyPr wrap="square">
            <a:spAutoFit/>
          </a:bodyPr>
          <a:lstStyle/>
          <a:p>
            <a:pPr marL="317554" indent="-317554">
              <a:buFont typeface="Arial" panose="020B0604020202020204" pitchFamily="34" charset="0"/>
              <a:buChar char="•"/>
            </a:pPr>
            <a:r>
              <a:rPr lang="sv-SE" sz="2000" dirty="0"/>
              <a:t>Inga bilagor.</a:t>
            </a:r>
          </a:p>
        </p:txBody>
      </p:sp>
      <p:pic>
        <p:nvPicPr>
          <p:cNvPr id="12" name="Bildobjekt 11" descr="QBANK_eyJNZWRpYUlkIjo3MTYsIlVzYWdlSWQiOjAsIkRhdGUiOiIyMDIwLTExLTE3In0=">
            <a:extLst>
              <a:ext uri="{FF2B5EF4-FFF2-40B4-BE49-F238E27FC236}">
                <a16:creationId xmlns:a16="http://schemas.microsoft.com/office/drawing/2014/main" id="{2181E8B4-D2BC-43CC-8D52-5EDA5B72A7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753" y="3238930"/>
            <a:ext cx="878854" cy="878854"/>
          </a:xfrm>
          <a:prstGeom prst="rect">
            <a:avLst/>
          </a:prstGeom>
        </p:spPr>
      </p:pic>
      <p:pic>
        <p:nvPicPr>
          <p:cNvPr id="16" name="Bildobjekt 15" descr="QBANK_eyJNZWRpYUlkIjoxNjk1LCJVc2FnZUlkIjowLCJEYXRlIjoiMjAyMC0xMS0xNyJ9">
            <a:extLst>
              <a:ext uri="{FF2B5EF4-FFF2-40B4-BE49-F238E27FC236}">
                <a16:creationId xmlns:a16="http://schemas.microsoft.com/office/drawing/2014/main" id="{914FC2A6-B751-4336-8870-13781769DB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981" y="5490201"/>
            <a:ext cx="905032" cy="905032"/>
          </a:xfrm>
          <a:prstGeom prst="rect">
            <a:avLst/>
          </a:prstGeom>
        </p:spPr>
      </p:pic>
      <p:cxnSp>
        <p:nvCxnSpPr>
          <p:cNvPr id="18" name="Rak koppling 17">
            <a:extLst>
              <a:ext uri="{FF2B5EF4-FFF2-40B4-BE49-F238E27FC236}">
                <a16:creationId xmlns:a16="http://schemas.microsoft.com/office/drawing/2014/main" id="{E08B9955-188D-4AA4-8147-3213F63E29B3}"/>
              </a:ext>
            </a:extLst>
          </p:cNvPr>
          <p:cNvCxnSpPr>
            <a:cxnSpLocks/>
          </p:cNvCxnSpPr>
          <p:nvPr/>
        </p:nvCxnSpPr>
        <p:spPr>
          <a:xfrm>
            <a:off x="740981" y="5566713"/>
            <a:ext cx="905032" cy="828520"/>
          </a:xfrm>
          <a:prstGeom prst="line">
            <a:avLst/>
          </a:prstGeom>
          <a:ln w="76200" cap="sq">
            <a:solidFill>
              <a:srgbClr val="DA002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383708B6-2CDC-4E5C-B94D-39BED9A0D3D9}"/>
              </a:ext>
            </a:extLst>
          </p:cNvPr>
          <p:cNvCxnSpPr>
            <a:cxnSpLocks/>
          </p:cNvCxnSpPr>
          <p:nvPr/>
        </p:nvCxnSpPr>
        <p:spPr>
          <a:xfrm flipV="1">
            <a:off x="740981" y="5546586"/>
            <a:ext cx="857777" cy="848647"/>
          </a:xfrm>
          <a:prstGeom prst="line">
            <a:avLst/>
          </a:prstGeom>
          <a:ln w="76200" cap="sq">
            <a:solidFill>
              <a:srgbClr val="DA002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512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 1 – mottagare av underrättelser </a:t>
            </a:r>
            <a:endParaRPr lang="sv-SE" dirty="0"/>
          </a:p>
        </p:txBody>
      </p:sp>
      <p:pic>
        <p:nvPicPr>
          <p:cNvPr id="6" name="Bildobjekt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4563" y="3101059"/>
            <a:ext cx="1321543" cy="1321543"/>
          </a:xfrm>
          <a:prstGeom prst="rect">
            <a:avLst/>
          </a:prstGeom>
        </p:spPr>
      </p:pic>
      <p:sp>
        <p:nvSpPr>
          <p:cNvPr id="8" name="Alternativ process 7"/>
          <p:cNvSpPr/>
          <p:nvPr/>
        </p:nvSpPr>
        <p:spPr>
          <a:xfrm>
            <a:off x="8356408" y="3489991"/>
            <a:ext cx="2276890" cy="614041"/>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b="1" dirty="0">
                <a:solidFill>
                  <a:schemeClr val="tx1">
                    <a:lumMod val="90000"/>
                    <a:lumOff val="10000"/>
                  </a:schemeClr>
                </a:solidFill>
              </a:rPr>
              <a:t>Kommunerna</a:t>
            </a:r>
          </a:p>
        </p:txBody>
      </p:sp>
      <p:sp>
        <p:nvSpPr>
          <p:cNvPr id="9" name="Alternativ process 8"/>
          <p:cNvSpPr/>
          <p:nvPr/>
        </p:nvSpPr>
        <p:spPr>
          <a:xfrm>
            <a:off x="6415104" y="2161076"/>
            <a:ext cx="3469157" cy="614040"/>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b="1" dirty="0">
                <a:solidFill>
                  <a:schemeClr val="tx1">
                    <a:lumMod val="90000"/>
                    <a:lumOff val="10000"/>
                  </a:schemeClr>
                </a:solidFill>
              </a:rPr>
              <a:t>Arbetslöshetskassorna</a:t>
            </a:r>
          </a:p>
        </p:txBody>
      </p:sp>
      <p:pic>
        <p:nvPicPr>
          <p:cNvPr id="10" name="Bildobjekt 9" descr="QBANK_eyJNZWRpYUlkIjoyODI5LCJVc2FnZUlkIjowLCJEYXRlIjoiMjAyMC0xMS0xNyJ9">
            <a:extLst>
              <a:ext uri="{FF2B5EF4-FFF2-40B4-BE49-F238E27FC236}">
                <a16:creationId xmlns:a16="http://schemas.microsoft.com/office/drawing/2014/main" id="{CA5F91C9-4C90-48B0-868B-AF2869FE0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4546" y="3536834"/>
            <a:ext cx="3689310" cy="520354"/>
          </a:xfrm>
          <a:prstGeom prst="rect">
            <a:avLst/>
          </a:prstGeom>
        </p:spPr>
      </p:pic>
      <p:pic>
        <p:nvPicPr>
          <p:cNvPr id="5" name="Bild 4">
            <a:extLst>
              <a:ext uri="{FF2B5EF4-FFF2-40B4-BE49-F238E27FC236}">
                <a16:creationId xmlns:a16="http://schemas.microsoft.com/office/drawing/2014/main" id="{9EA0BDBC-3CFB-40E5-A0C3-3272E69F53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28842" y="4818906"/>
            <a:ext cx="2460183" cy="1152128"/>
          </a:xfrm>
          <a:prstGeom prst="rect">
            <a:avLst/>
          </a:prstGeom>
        </p:spPr>
      </p:pic>
      <p:pic>
        <p:nvPicPr>
          <p:cNvPr id="7" name="Bild 6">
            <a:extLst>
              <a:ext uri="{FF2B5EF4-FFF2-40B4-BE49-F238E27FC236}">
                <a16:creationId xmlns:a16="http://schemas.microsoft.com/office/drawing/2014/main" id="{34874D86-7698-4B39-857F-FABF1ACD8B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6106" y="4918129"/>
            <a:ext cx="2705100" cy="971550"/>
          </a:xfrm>
          <a:prstGeom prst="rect">
            <a:avLst/>
          </a:prstGeom>
        </p:spPr>
      </p:pic>
      <p:pic>
        <p:nvPicPr>
          <p:cNvPr id="13" name="Bildobjekt 12">
            <a:extLst>
              <a:ext uri="{FF2B5EF4-FFF2-40B4-BE49-F238E27FC236}">
                <a16:creationId xmlns:a16="http://schemas.microsoft.com/office/drawing/2014/main" id="{9D2A26A9-CFD4-4E81-98F4-166B6AD4B1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2338" y="2271617"/>
            <a:ext cx="3429176" cy="431822"/>
          </a:xfrm>
          <a:prstGeom prst="rect">
            <a:avLst/>
          </a:prstGeom>
        </p:spPr>
      </p:pic>
    </p:spTree>
    <p:extLst>
      <p:ext uri="{BB962C8B-B14F-4D97-AF65-F5344CB8AC3E}">
        <p14:creationId xmlns:p14="http://schemas.microsoft.com/office/powerpoint/2010/main" val="968303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 2 – skyldighet att lämna underrättelser</a:t>
            </a:r>
            <a:endParaRPr lang="sv-SE" dirty="0"/>
          </a:p>
        </p:txBody>
      </p:sp>
      <p:pic>
        <p:nvPicPr>
          <p:cNvPr id="7" name="Bildobjekt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73" y="2952084"/>
            <a:ext cx="1218179" cy="1218179"/>
          </a:xfrm>
          <a:prstGeom prst="rect">
            <a:avLst/>
          </a:prstGeom>
        </p:spPr>
      </p:pic>
      <p:pic>
        <p:nvPicPr>
          <p:cNvPr id="9" name="Bildobjekt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6119" y="4627498"/>
            <a:ext cx="1422439" cy="1289840"/>
          </a:xfrm>
          <a:prstGeom prst="rect">
            <a:avLst/>
          </a:prstGeom>
        </p:spPr>
      </p:pic>
      <p:sp>
        <p:nvSpPr>
          <p:cNvPr id="11" name="Oval 10"/>
          <p:cNvSpPr/>
          <p:nvPr/>
        </p:nvSpPr>
        <p:spPr>
          <a:xfrm>
            <a:off x="9092262" y="5192323"/>
            <a:ext cx="2289403" cy="1289840"/>
          </a:xfrm>
          <a:prstGeom prst="wedgeEllipseCallout">
            <a:avLst>
              <a:gd name="adj1" fmla="val -75461"/>
              <a:gd name="adj2" fmla="val -38926"/>
            </a:avLst>
          </a:prstGeom>
          <a:solidFill>
            <a:schemeClr val="accent3"/>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1400" dirty="0">
                <a:solidFill>
                  <a:schemeClr val="bg1"/>
                </a:solidFill>
              </a:rPr>
              <a:t>Gäller inte den brottsbekämpande verksamheten (SBE)</a:t>
            </a:r>
          </a:p>
        </p:txBody>
      </p:sp>
      <p:sp>
        <p:nvSpPr>
          <p:cNvPr id="15" name="Alternativ process 7">
            <a:extLst>
              <a:ext uri="{FF2B5EF4-FFF2-40B4-BE49-F238E27FC236}">
                <a16:creationId xmlns:a16="http://schemas.microsoft.com/office/drawing/2014/main" id="{2CB7FFB0-6E59-4045-8D4F-AD730DAB7B07}"/>
              </a:ext>
            </a:extLst>
          </p:cNvPr>
          <p:cNvSpPr/>
          <p:nvPr/>
        </p:nvSpPr>
        <p:spPr>
          <a:xfrm>
            <a:off x="6075987" y="3609920"/>
            <a:ext cx="2276890" cy="614041"/>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b="1" dirty="0">
                <a:solidFill>
                  <a:schemeClr val="tx1">
                    <a:lumMod val="90000"/>
                    <a:lumOff val="10000"/>
                  </a:schemeClr>
                </a:solidFill>
              </a:rPr>
              <a:t>Kommunerna</a:t>
            </a:r>
          </a:p>
        </p:txBody>
      </p:sp>
      <p:sp>
        <p:nvSpPr>
          <p:cNvPr id="16" name="Alternativ process 8">
            <a:extLst>
              <a:ext uri="{FF2B5EF4-FFF2-40B4-BE49-F238E27FC236}">
                <a16:creationId xmlns:a16="http://schemas.microsoft.com/office/drawing/2014/main" id="{F0014F64-2D2C-4772-8E29-35F15280F1E9}"/>
              </a:ext>
            </a:extLst>
          </p:cNvPr>
          <p:cNvSpPr/>
          <p:nvPr/>
        </p:nvSpPr>
        <p:spPr>
          <a:xfrm>
            <a:off x="8101694" y="2044057"/>
            <a:ext cx="3469157" cy="614040"/>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b="1" dirty="0">
                <a:solidFill>
                  <a:schemeClr val="tx1">
                    <a:lumMod val="90000"/>
                    <a:lumOff val="10000"/>
                  </a:schemeClr>
                </a:solidFill>
              </a:rPr>
              <a:t>Arbetslöshetskassorna</a:t>
            </a:r>
          </a:p>
        </p:txBody>
      </p:sp>
      <p:pic>
        <p:nvPicPr>
          <p:cNvPr id="17" name="Bildobjekt 16" descr="QBANK_eyJNZWRpYUlkIjoyODI5LCJVc2FnZUlkIjowLCJEYXRlIjoiMjAyMC0xMS0xNyJ9">
            <a:extLst>
              <a:ext uri="{FF2B5EF4-FFF2-40B4-BE49-F238E27FC236}">
                <a16:creationId xmlns:a16="http://schemas.microsoft.com/office/drawing/2014/main" id="{486AE71B-5CAB-4CE4-83FD-D2B2164E7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699" y="3638734"/>
            <a:ext cx="3283379" cy="463100"/>
          </a:xfrm>
          <a:prstGeom prst="rect">
            <a:avLst/>
          </a:prstGeom>
        </p:spPr>
      </p:pic>
      <p:pic>
        <p:nvPicPr>
          <p:cNvPr id="5" name="Bild 4">
            <a:extLst>
              <a:ext uri="{FF2B5EF4-FFF2-40B4-BE49-F238E27FC236}">
                <a16:creationId xmlns:a16="http://schemas.microsoft.com/office/drawing/2014/main" id="{179E9EE3-C510-48B1-8722-7DACCEA97A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41753" y="5052904"/>
            <a:ext cx="2360662" cy="1105521"/>
          </a:xfrm>
          <a:prstGeom prst="rect">
            <a:avLst/>
          </a:prstGeom>
        </p:spPr>
      </p:pic>
      <p:pic>
        <p:nvPicPr>
          <p:cNvPr id="6" name="Bild 5">
            <a:extLst>
              <a:ext uri="{FF2B5EF4-FFF2-40B4-BE49-F238E27FC236}">
                <a16:creationId xmlns:a16="http://schemas.microsoft.com/office/drawing/2014/main" id="{012D3718-A6C7-44C7-9000-65BD7D448A6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65751" y="3669968"/>
            <a:ext cx="2705100" cy="419100"/>
          </a:xfrm>
          <a:prstGeom prst="rect">
            <a:avLst/>
          </a:prstGeom>
        </p:spPr>
      </p:pic>
      <p:pic>
        <p:nvPicPr>
          <p:cNvPr id="8" name="Bild 7">
            <a:extLst>
              <a:ext uri="{FF2B5EF4-FFF2-40B4-BE49-F238E27FC236}">
                <a16:creationId xmlns:a16="http://schemas.microsoft.com/office/drawing/2014/main" id="{5EC2452A-31F1-49F0-89A3-8D09FC81A4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97271" y="5052904"/>
            <a:ext cx="2510778" cy="901758"/>
          </a:xfrm>
          <a:prstGeom prst="rect">
            <a:avLst/>
          </a:prstGeom>
        </p:spPr>
      </p:pic>
      <p:pic>
        <p:nvPicPr>
          <p:cNvPr id="14" name="Bildobjekt 13">
            <a:extLst>
              <a:ext uri="{FF2B5EF4-FFF2-40B4-BE49-F238E27FC236}">
                <a16:creationId xmlns:a16="http://schemas.microsoft.com/office/drawing/2014/main" id="{8A6726FC-60DA-40AD-BFB1-7C9D2DD2CAD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5273" y="2136862"/>
            <a:ext cx="3429176" cy="431822"/>
          </a:xfrm>
          <a:prstGeom prst="rect">
            <a:avLst/>
          </a:prstGeom>
        </p:spPr>
      </p:pic>
      <p:pic>
        <p:nvPicPr>
          <p:cNvPr id="4" name="Bildobjekt 3">
            <a:extLst>
              <a:ext uri="{FF2B5EF4-FFF2-40B4-BE49-F238E27FC236}">
                <a16:creationId xmlns:a16="http://schemas.microsoft.com/office/drawing/2014/main" id="{408D7866-2201-4968-B60B-202F33C151E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07487" y="1845982"/>
            <a:ext cx="3671168" cy="952228"/>
          </a:xfrm>
          <a:prstGeom prst="rect">
            <a:avLst/>
          </a:prstGeom>
        </p:spPr>
      </p:pic>
    </p:spTree>
    <p:extLst>
      <p:ext uri="{BB962C8B-B14F-4D97-AF65-F5344CB8AC3E}">
        <p14:creationId xmlns:p14="http://schemas.microsoft.com/office/powerpoint/2010/main" val="3256519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8E0314-F5D2-4890-B9E3-452BA4B37970}"/>
              </a:ext>
            </a:extLst>
          </p:cNvPr>
          <p:cNvSpPr>
            <a:spLocks noGrp="1"/>
          </p:cNvSpPr>
          <p:nvPr>
            <p:ph type="title"/>
          </p:nvPr>
        </p:nvSpPr>
        <p:spPr/>
        <p:txBody>
          <a:bodyPr/>
          <a:lstStyle/>
          <a:p>
            <a:r>
              <a:rPr lang="sv-SE"/>
              <a:t>Utbetalande myndigheter och förmåner</a:t>
            </a:r>
            <a:endParaRPr lang="sv-SE" dirty="0"/>
          </a:p>
        </p:txBody>
      </p:sp>
      <p:pic>
        <p:nvPicPr>
          <p:cNvPr id="5" name="Bildobjekt 4">
            <a:extLst>
              <a:ext uri="{FF2B5EF4-FFF2-40B4-BE49-F238E27FC236}">
                <a16:creationId xmlns:a16="http://schemas.microsoft.com/office/drawing/2014/main" id="{03359CE9-EC8B-4961-8D46-7F4423B723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8409" y="1979864"/>
            <a:ext cx="1321543" cy="1321543"/>
          </a:xfrm>
          <a:prstGeom prst="rect">
            <a:avLst/>
          </a:prstGeom>
        </p:spPr>
      </p:pic>
      <p:sp>
        <p:nvSpPr>
          <p:cNvPr id="10" name="textruta 9">
            <a:extLst>
              <a:ext uri="{FF2B5EF4-FFF2-40B4-BE49-F238E27FC236}">
                <a16:creationId xmlns:a16="http://schemas.microsoft.com/office/drawing/2014/main" id="{61C57594-899A-477E-97E2-DDC3D64AFAFE}"/>
              </a:ext>
            </a:extLst>
          </p:cNvPr>
          <p:cNvSpPr txBox="1"/>
          <p:nvPr/>
        </p:nvSpPr>
        <p:spPr>
          <a:xfrm>
            <a:off x="625001" y="2290995"/>
            <a:ext cx="3548718" cy="1754326"/>
          </a:xfrm>
          <a:prstGeom prst="rect">
            <a:avLst/>
          </a:prstGeom>
          <a:noFill/>
        </p:spPr>
        <p:txBody>
          <a:bodyPr wrap="square" rtlCol="0">
            <a:spAutoFit/>
          </a:bodyPr>
          <a:lstStyle/>
          <a:p>
            <a:pPr marL="317554" indent="-317554">
              <a:buFont typeface="Arial" panose="020B0604020202020204" pitchFamily="34" charset="0"/>
              <a:buChar char="•"/>
            </a:pPr>
            <a:r>
              <a:rPr lang="sv-SE" dirty="0"/>
              <a:t>Lönestöd till arbetsgivare</a:t>
            </a:r>
          </a:p>
          <a:p>
            <a:pPr marL="825640" lvl="1" indent="-317554">
              <a:buFont typeface="Courier New" panose="02070309020205020404" pitchFamily="49" charset="0"/>
              <a:buChar char="o"/>
            </a:pPr>
            <a:r>
              <a:rPr lang="sv-SE" dirty="0"/>
              <a:t>Lönebidrag</a:t>
            </a:r>
          </a:p>
          <a:p>
            <a:pPr marL="825640" lvl="1" indent="-317554">
              <a:buFont typeface="Courier New" panose="02070309020205020404" pitchFamily="49" charset="0"/>
              <a:buChar char="o"/>
            </a:pPr>
            <a:r>
              <a:rPr lang="sv-SE" dirty="0"/>
              <a:t>Nystartsjobb</a:t>
            </a:r>
          </a:p>
          <a:p>
            <a:pPr marL="825640" lvl="1" indent="-317554">
              <a:buFont typeface="Courier New" panose="02070309020205020404" pitchFamily="49" charset="0"/>
              <a:buChar char="o"/>
            </a:pPr>
            <a:r>
              <a:rPr lang="sv-SE" dirty="0"/>
              <a:t>Introduktionsjobb</a:t>
            </a:r>
          </a:p>
          <a:p>
            <a:pPr marL="825640" lvl="1" indent="-317554">
              <a:buFont typeface="Courier New" panose="02070309020205020404" pitchFamily="49" charset="0"/>
              <a:buChar char="o"/>
            </a:pPr>
            <a:r>
              <a:rPr lang="sv-SE" dirty="0"/>
              <a:t>Extratjänst</a:t>
            </a:r>
          </a:p>
          <a:p>
            <a:pPr marL="825640" lvl="1" indent="-317554">
              <a:buFont typeface="Courier New" panose="02070309020205020404" pitchFamily="49" charset="0"/>
              <a:buChar char="o"/>
            </a:pPr>
            <a:r>
              <a:rPr lang="sv-SE" dirty="0"/>
              <a:t>Yrkesintroduktion</a:t>
            </a:r>
          </a:p>
        </p:txBody>
      </p:sp>
      <p:sp>
        <p:nvSpPr>
          <p:cNvPr id="11" name="textruta 10">
            <a:extLst>
              <a:ext uri="{FF2B5EF4-FFF2-40B4-BE49-F238E27FC236}">
                <a16:creationId xmlns:a16="http://schemas.microsoft.com/office/drawing/2014/main" id="{E3C4A7B8-F779-42DD-86B3-F9799773987C}"/>
              </a:ext>
            </a:extLst>
          </p:cNvPr>
          <p:cNvSpPr txBox="1"/>
          <p:nvPr/>
        </p:nvSpPr>
        <p:spPr>
          <a:xfrm>
            <a:off x="4296594" y="3522762"/>
            <a:ext cx="2834103" cy="923330"/>
          </a:xfrm>
          <a:prstGeom prst="rect">
            <a:avLst/>
          </a:prstGeom>
          <a:noFill/>
        </p:spPr>
        <p:txBody>
          <a:bodyPr wrap="square" rtlCol="0">
            <a:spAutoFit/>
          </a:bodyPr>
          <a:lstStyle/>
          <a:p>
            <a:pPr marL="317554" indent="-317554">
              <a:buFont typeface="Arial" panose="020B0604020202020204" pitchFamily="34" charset="0"/>
              <a:buChar char="•"/>
            </a:pPr>
            <a:r>
              <a:rPr lang="sv-SE" dirty="0"/>
              <a:t>Studiestöd</a:t>
            </a:r>
          </a:p>
          <a:p>
            <a:pPr marL="317554" indent="-317554">
              <a:buFont typeface="Arial" panose="020B0604020202020204" pitchFamily="34" charset="0"/>
              <a:buChar char="•"/>
            </a:pPr>
            <a:r>
              <a:rPr lang="sv-SE" dirty="0"/>
              <a:t>Körkortslån</a:t>
            </a:r>
          </a:p>
          <a:p>
            <a:pPr marL="317554" indent="-317554">
              <a:buFont typeface="Arial" panose="020B0604020202020204" pitchFamily="34" charset="0"/>
              <a:buChar char="•"/>
            </a:pPr>
            <a:r>
              <a:rPr lang="sv-SE" dirty="0"/>
              <a:t>Hemutrustningslån</a:t>
            </a:r>
          </a:p>
        </p:txBody>
      </p:sp>
      <p:sp>
        <p:nvSpPr>
          <p:cNvPr id="16" name="textruta 15">
            <a:extLst>
              <a:ext uri="{FF2B5EF4-FFF2-40B4-BE49-F238E27FC236}">
                <a16:creationId xmlns:a16="http://schemas.microsoft.com/office/drawing/2014/main" id="{7BB88D9F-A7E6-4C20-88A0-23E71BE8B3C8}"/>
              </a:ext>
            </a:extLst>
          </p:cNvPr>
          <p:cNvSpPr txBox="1"/>
          <p:nvPr/>
        </p:nvSpPr>
        <p:spPr>
          <a:xfrm>
            <a:off x="704562" y="5827018"/>
            <a:ext cx="3548718" cy="369332"/>
          </a:xfrm>
          <a:prstGeom prst="rect">
            <a:avLst/>
          </a:prstGeom>
          <a:noFill/>
        </p:spPr>
        <p:txBody>
          <a:bodyPr wrap="square" rtlCol="0">
            <a:spAutoFit/>
          </a:bodyPr>
          <a:lstStyle/>
          <a:p>
            <a:pPr marL="317554" indent="-317554">
              <a:buFont typeface="Arial" panose="020B0604020202020204" pitchFamily="34" charset="0"/>
              <a:buChar char="•"/>
            </a:pPr>
            <a:r>
              <a:rPr lang="sv-SE" dirty="0"/>
              <a:t>Arbetslöshetsersättning</a:t>
            </a:r>
          </a:p>
        </p:txBody>
      </p:sp>
      <p:pic>
        <p:nvPicPr>
          <p:cNvPr id="17" name="Bildobjekt 16" descr="QBANK_eyJNZWRpYUlkIjoyODI5LCJVc2FnZUlkIjowLCJEYXRlIjoiMjAyMC0xMS0xNyJ9">
            <a:extLst>
              <a:ext uri="{FF2B5EF4-FFF2-40B4-BE49-F238E27FC236}">
                <a16:creationId xmlns:a16="http://schemas.microsoft.com/office/drawing/2014/main" id="{4E5EE20B-93DF-4F92-B6B5-E2489C31A6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22" y="1697428"/>
            <a:ext cx="3240360" cy="457182"/>
          </a:xfrm>
          <a:prstGeom prst="rect">
            <a:avLst/>
          </a:prstGeom>
        </p:spPr>
      </p:pic>
      <p:sp>
        <p:nvSpPr>
          <p:cNvPr id="18" name="textruta 17">
            <a:extLst>
              <a:ext uri="{FF2B5EF4-FFF2-40B4-BE49-F238E27FC236}">
                <a16:creationId xmlns:a16="http://schemas.microsoft.com/office/drawing/2014/main" id="{E5B135B3-428E-49CB-84BF-6E0F33545314}"/>
              </a:ext>
            </a:extLst>
          </p:cNvPr>
          <p:cNvSpPr txBox="1"/>
          <p:nvPr/>
        </p:nvSpPr>
        <p:spPr>
          <a:xfrm>
            <a:off x="7383809" y="2290995"/>
            <a:ext cx="4104456" cy="4247317"/>
          </a:xfrm>
          <a:prstGeom prst="rect">
            <a:avLst/>
          </a:prstGeom>
          <a:noFill/>
        </p:spPr>
        <p:txBody>
          <a:bodyPr wrap="square" rtlCol="0">
            <a:spAutoFit/>
          </a:bodyPr>
          <a:lstStyle/>
          <a:p>
            <a:pPr marL="317554" indent="-317554">
              <a:buFont typeface="Arial" panose="020B0604020202020204" pitchFamily="34" charset="0"/>
              <a:buChar char="•"/>
            </a:pPr>
            <a:r>
              <a:rPr lang="sv-SE" dirty="0"/>
              <a:t>Sjukpenning</a:t>
            </a:r>
          </a:p>
          <a:p>
            <a:pPr marL="317554" indent="-317554">
              <a:buFont typeface="Arial" panose="020B0604020202020204" pitchFamily="34" charset="0"/>
              <a:buChar char="•"/>
            </a:pPr>
            <a:r>
              <a:rPr lang="sv-SE" dirty="0"/>
              <a:t>Föräldrapenning</a:t>
            </a:r>
          </a:p>
          <a:p>
            <a:pPr marL="317554" indent="-317554">
              <a:buFont typeface="Arial" panose="020B0604020202020204" pitchFamily="34" charset="0"/>
              <a:buChar char="•"/>
            </a:pPr>
            <a:r>
              <a:rPr lang="sv-SE" dirty="0"/>
              <a:t>Tillfällig föräldrapenning</a:t>
            </a:r>
          </a:p>
          <a:p>
            <a:pPr marL="317554" indent="-317554">
              <a:buFont typeface="Arial" panose="020B0604020202020204" pitchFamily="34" charset="0"/>
              <a:buChar char="•"/>
            </a:pPr>
            <a:r>
              <a:rPr lang="sv-SE" dirty="0"/>
              <a:t>Sjukersättning</a:t>
            </a:r>
          </a:p>
          <a:p>
            <a:pPr marL="317554" indent="-317554">
              <a:buFont typeface="Arial" panose="020B0604020202020204" pitchFamily="34" charset="0"/>
              <a:buChar char="•"/>
            </a:pPr>
            <a:r>
              <a:rPr lang="sv-SE" dirty="0"/>
              <a:t>Rehabersättning</a:t>
            </a:r>
          </a:p>
          <a:p>
            <a:pPr marL="317554" indent="-317554">
              <a:buFont typeface="Arial" panose="020B0604020202020204" pitchFamily="34" charset="0"/>
              <a:buChar char="•"/>
            </a:pPr>
            <a:r>
              <a:rPr lang="sv-SE" dirty="0"/>
              <a:t>Närståendepenning</a:t>
            </a:r>
          </a:p>
          <a:p>
            <a:pPr marL="317554" indent="-317554">
              <a:buFont typeface="Arial" panose="020B0604020202020204" pitchFamily="34" charset="0"/>
              <a:buChar char="•"/>
            </a:pPr>
            <a:r>
              <a:rPr lang="sv-SE" dirty="0"/>
              <a:t>Barnbidrag (skattefritt)</a:t>
            </a:r>
          </a:p>
          <a:p>
            <a:pPr marL="317554" indent="-317554">
              <a:buFont typeface="Arial" panose="020B0604020202020204" pitchFamily="34" charset="0"/>
              <a:buChar char="•"/>
            </a:pPr>
            <a:r>
              <a:rPr lang="sv-SE" dirty="0"/>
              <a:t>Bostadsbidrag (skattefritt) </a:t>
            </a:r>
          </a:p>
          <a:p>
            <a:pPr marL="317554" indent="-317554">
              <a:buFont typeface="Arial" panose="020B0604020202020204" pitchFamily="34" charset="0"/>
              <a:buChar char="•"/>
            </a:pPr>
            <a:r>
              <a:rPr lang="sv-SE" dirty="0"/>
              <a:t>Underhållsstöd (skattefritt)</a:t>
            </a:r>
          </a:p>
          <a:p>
            <a:pPr marL="317554" indent="-317554">
              <a:buFont typeface="Arial" panose="020B0604020202020204" pitchFamily="34" charset="0"/>
              <a:buChar char="•"/>
            </a:pPr>
            <a:r>
              <a:rPr lang="sv-SE" dirty="0"/>
              <a:t>Bostadstillägg (skattefritt)</a:t>
            </a:r>
          </a:p>
          <a:p>
            <a:pPr marL="317554" indent="-317554">
              <a:buFont typeface="Arial" panose="020B0604020202020204" pitchFamily="34" charset="0"/>
              <a:buChar char="•"/>
            </a:pPr>
            <a:r>
              <a:rPr lang="sv-SE" dirty="0"/>
              <a:t>Aktivitetsstöd</a:t>
            </a:r>
          </a:p>
          <a:p>
            <a:pPr marL="317554" indent="-317554">
              <a:buFont typeface="Arial" panose="020B0604020202020204" pitchFamily="34" charset="0"/>
              <a:buChar char="•"/>
            </a:pPr>
            <a:r>
              <a:rPr lang="sv-SE" dirty="0"/>
              <a:t>Utvecklingsersättning</a:t>
            </a:r>
          </a:p>
          <a:p>
            <a:pPr marL="317554" indent="-317554">
              <a:buFont typeface="Arial" panose="020B0604020202020204" pitchFamily="34" charset="0"/>
              <a:buChar char="•"/>
            </a:pPr>
            <a:r>
              <a:rPr lang="sv-SE" dirty="0"/>
              <a:t>Etableringsersättning</a:t>
            </a:r>
          </a:p>
          <a:p>
            <a:pPr marL="317554" indent="-317554">
              <a:buFont typeface="Arial" panose="020B0604020202020204" pitchFamily="34" charset="0"/>
              <a:buChar char="•"/>
            </a:pPr>
            <a:r>
              <a:rPr lang="sv-SE" dirty="0"/>
              <a:t>Assistansersättning (skattefritt)</a:t>
            </a:r>
          </a:p>
          <a:p>
            <a:pPr marL="317554" indent="-317554">
              <a:buFont typeface="Arial" panose="020B0604020202020204" pitchFamily="34" charset="0"/>
              <a:buChar char="•"/>
            </a:pPr>
            <a:r>
              <a:rPr lang="sv-SE" dirty="0"/>
              <a:t>Tandvårdsstöd (skattefritt)</a:t>
            </a:r>
          </a:p>
        </p:txBody>
      </p:sp>
      <p:sp>
        <p:nvSpPr>
          <p:cNvPr id="20" name="Alternativ process 8">
            <a:extLst>
              <a:ext uri="{FF2B5EF4-FFF2-40B4-BE49-F238E27FC236}">
                <a16:creationId xmlns:a16="http://schemas.microsoft.com/office/drawing/2014/main" id="{27C8DD71-9558-4098-A909-ED74ABC1124D}"/>
              </a:ext>
            </a:extLst>
          </p:cNvPr>
          <p:cNvSpPr/>
          <p:nvPr/>
        </p:nvSpPr>
        <p:spPr>
          <a:xfrm>
            <a:off x="704562" y="4952428"/>
            <a:ext cx="3469157" cy="614040"/>
          </a:xfrm>
          <a:prstGeom prst="flowChartAlternateProcess">
            <a:avLst/>
          </a:prstGeom>
          <a:solidFill>
            <a:schemeClr val="bg2">
              <a:lumMod val="40000"/>
              <a:lumOff val="60000"/>
            </a:schemeClr>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b="1" dirty="0">
                <a:solidFill>
                  <a:schemeClr val="tx1">
                    <a:lumMod val="90000"/>
                    <a:lumOff val="10000"/>
                  </a:schemeClr>
                </a:solidFill>
              </a:rPr>
              <a:t>Arbetslöshetskassorna</a:t>
            </a:r>
          </a:p>
        </p:txBody>
      </p:sp>
      <p:pic>
        <p:nvPicPr>
          <p:cNvPr id="6" name="Bildobjekt 5">
            <a:extLst>
              <a:ext uri="{FF2B5EF4-FFF2-40B4-BE49-F238E27FC236}">
                <a16:creationId xmlns:a16="http://schemas.microsoft.com/office/drawing/2014/main" id="{E5EA7A02-91EB-46FA-B399-77E96F204F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5001" y="1687354"/>
            <a:ext cx="3429176" cy="431822"/>
          </a:xfrm>
          <a:prstGeom prst="rect">
            <a:avLst/>
          </a:prstGeom>
        </p:spPr>
      </p:pic>
    </p:spTree>
    <p:extLst>
      <p:ext uri="{BB962C8B-B14F-4D97-AF65-F5344CB8AC3E}">
        <p14:creationId xmlns:p14="http://schemas.microsoft.com/office/powerpoint/2010/main" val="1650665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FA9F33-9D7B-428A-8940-4AE844FF10EB}"/>
              </a:ext>
            </a:extLst>
          </p:cNvPr>
          <p:cNvSpPr>
            <a:spLocks noGrp="1"/>
          </p:cNvSpPr>
          <p:nvPr>
            <p:ph type="title"/>
          </p:nvPr>
        </p:nvSpPr>
        <p:spPr/>
        <p:txBody>
          <a:bodyPr/>
          <a:lstStyle/>
          <a:p>
            <a:r>
              <a:rPr lang="sv-SE" dirty="0"/>
              <a:t>Utbetalande myndigheter och förmåner</a:t>
            </a:r>
          </a:p>
        </p:txBody>
      </p:sp>
      <p:sp>
        <p:nvSpPr>
          <p:cNvPr id="12" name="textruta 11">
            <a:extLst>
              <a:ext uri="{FF2B5EF4-FFF2-40B4-BE49-F238E27FC236}">
                <a16:creationId xmlns:a16="http://schemas.microsoft.com/office/drawing/2014/main" id="{2F190A68-7867-4FCD-9292-D43E5FF12E45}"/>
              </a:ext>
            </a:extLst>
          </p:cNvPr>
          <p:cNvSpPr txBox="1"/>
          <p:nvPr/>
        </p:nvSpPr>
        <p:spPr>
          <a:xfrm>
            <a:off x="7824986" y="3011217"/>
            <a:ext cx="3120120" cy="1323439"/>
          </a:xfrm>
          <a:prstGeom prst="rect">
            <a:avLst/>
          </a:prstGeom>
          <a:noFill/>
        </p:spPr>
        <p:txBody>
          <a:bodyPr wrap="square" rtlCol="0">
            <a:spAutoFit/>
          </a:bodyPr>
          <a:lstStyle/>
          <a:p>
            <a:pPr marL="317554" indent="-317554">
              <a:buFont typeface="Arial" panose="020B0604020202020204" pitchFamily="34" charset="0"/>
              <a:buChar char="•"/>
            </a:pPr>
            <a:r>
              <a:rPr lang="sv-SE" sz="2000" dirty="0"/>
              <a:t>Allmän pension</a:t>
            </a:r>
          </a:p>
          <a:p>
            <a:pPr marL="317554" indent="-317554">
              <a:buFont typeface="Arial" panose="020B0604020202020204" pitchFamily="34" charset="0"/>
              <a:buChar char="•"/>
            </a:pPr>
            <a:r>
              <a:rPr lang="sv-SE" sz="2000" dirty="0"/>
              <a:t>Bostadstillägg</a:t>
            </a:r>
          </a:p>
          <a:p>
            <a:pPr marL="317554" indent="-317554">
              <a:buFont typeface="Arial" panose="020B0604020202020204" pitchFamily="34" charset="0"/>
              <a:buChar char="•"/>
            </a:pPr>
            <a:r>
              <a:rPr lang="sv-SE" sz="2000" dirty="0"/>
              <a:t>Äldreförsörjningsstöd</a:t>
            </a:r>
          </a:p>
          <a:p>
            <a:pPr marL="317554" indent="-317554">
              <a:buFont typeface="Arial" panose="020B0604020202020204" pitchFamily="34" charset="0"/>
              <a:buChar char="•"/>
            </a:pPr>
            <a:r>
              <a:rPr lang="sv-SE" sz="2000" dirty="0"/>
              <a:t>Efterlevandepension</a:t>
            </a:r>
          </a:p>
        </p:txBody>
      </p:sp>
      <p:sp>
        <p:nvSpPr>
          <p:cNvPr id="13" name="textruta 12">
            <a:extLst>
              <a:ext uri="{FF2B5EF4-FFF2-40B4-BE49-F238E27FC236}">
                <a16:creationId xmlns:a16="http://schemas.microsoft.com/office/drawing/2014/main" id="{145314A4-891E-4274-A2C4-D469D60CF406}"/>
              </a:ext>
            </a:extLst>
          </p:cNvPr>
          <p:cNvSpPr txBox="1"/>
          <p:nvPr/>
        </p:nvSpPr>
        <p:spPr>
          <a:xfrm>
            <a:off x="4368603" y="3005770"/>
            <a:ext cx="2762541" cy="707886"/>
          </a:xfrm>
          <a:prstGeom prst="rect">
            <a:avLst/>
          </a:prstGeom>
          <a:noFill/>
        </p:spPr>
        <p:txBody>
          <a:bodyPr wrap="square" rtlCol="0">
            <a:spAutoFit/>
          </a:bodyPr>
          <a:lstStyle/>
          <a:p>
            <a:pPr marL="317554" indent="-317554">
              <a:buFont typeface="Arial" panose="020B0604020202020204" pitchFamily="34" charset="0"/>
              <a:buChar char="•"/>
            </a:pPr>
            <a:r>
              <a:rPr lang="sv-SE" sz="2000" dirty="0"/>
              <a:t>Dagpenning</a:t>
            </a:r>
          </a:p>
          <a:p>
            <a:pPr marL="317554" indent="-317554">
              <a:buFont typeface="Arial" panose="020B0604020202020204" pitchFamily="34" charset="0"/>
              <a:buChar char="•"/>
            </a:pPr>
            <a:r>
              <a:rPr lang="sv-SE" sz="2000" dirty="0"/>
              <a:t>Bostadsersättning</a:t>
            </a:r>
          </a:p>
        </p:txBody>
      </p:sp>
      <p:sp>
        <p:nvSpPr>
          <p:cNvPr id="15" name="textruta 14">
            <a:extLst>
              <a:ext uri="{FF2B5EF4-FFF2-40B4-BE49-F238E27FC236}">
                <a16:creationId xmlns:a16="http://schemas.microsoft.com/office/drawing/2014/main" id="{49845A47-779F-4F2C-A15D-91D951974039}"/>
              </a:ext>
            </a:extLst>
          </p:cNvPr>
          <p:cNvSpPr txBox="1"/>
          <p:nvPr/>
        </p:nvSpPr>
        <p:spPr>
          <a:xfrm>
            <a:off x="607507" y="3007516"/>
            <a:ext cx="3617079" cy="1938992"/>
          </a:xfrm>
          <a:prstGeom prst="rect">
            <a:avLst/>
          </a:prstGeom>
          <a:noFill/>
        </p:spPr>
        <p:txBody>
          <a:bodyPr wrap="square" rtlCol="0">
            <a:spAutoFit/>
          </a:bodyPr>
          <a:lstStyle/>
          <a:p>
            <a:pPr marL="317554" indent="-317554">
              <a:buFont typeface="Arial" panose="020B0604020202020204" pitchFamily="34" charset="0"/>
              <a:buChar char="•"/>
            </a:pPr>
            <a:r>
              <a:rPr lang="sv-SE" sz="2000" dirty="0"/>
              <a:t>Försörjningsstöd</a:t>
            </a:r>
          </a:p>
          <a:p>
            <a:pPr marL="317554" indent="-317554">
              <a:buFont typeface="Arial" panose="020B0604020202020204" pitchFamily="34" charset="0"/>
              <a:buChar char="•"/>
            </a:pPr>
            <a:r>
              <a:rPr lang="sv-SE" sz="2000" dirty="0"/>
              <a:t>Ekonomiskt bistånd</a:t>
            </a:r>
          </a:p>
          <a:p>
            <a:r>
              <a:rPr lang="sv-SE" sz="2000" dirty="0"/>
              <a:t>     till livsföringen i övrigt</a:t>
            </a:r>
          </a:p>
          <a:p>
            <a:pPr marL="317554" indent="-317554">
              <a:buFont typeface="Arial" panose="020B0604020202020204" pitchFamily="34" charset="0"/>
              <a:buChar char="•"/>
            </a:pPr>
            <a:r>
              <a:rPr lang="sv-SE" sz="2000" dirty="0"/>
              <a:t>Bostadsanpassningsbidrag</a:t>
            </a:r>
          </a:p>
          <a:p>
            <a:pPr marL="317554" indent="-317554">
              <a:buFont typeface="Arial" panose="020B0604020202020204" pitchFamily="34" charset="0"/>
              <a:buChar char="•"/>
            </a:pPr>
            <a:r>
              <a:rPr lang="sv-SE" sz="2000" dirty="0"/>
              <a:t>Ersättning personlig assistans</a:t>
            </a:r>
          </a:p>
        </p:txBody>
      </p:sp>
      <p:sp>
        <p:nvSpPr>
          <p:cNvPr id="16" name="Alternativ process 7">
            <a:extLst>
              <a:ext uri="{FF2B5EF4-FFF2-40B4-BE49-F238E27FC236}">
                <a16:creationId xmlns:a16="http://schemas.microsoft.com/office/drawing/2014/main" id="{1AE51213-1EC7-459E-A1FA-5FBD100AC12E}"/>
              </a:ext>
            </a:extLst>
          </p:cNvPr>
          <p:cNvSpPr/>
          <p:nvPr/>
        </p:nvSpPr>
        <p:spPr>
          <a:xfrm>
            <a:off x="840951" y="2231747"/>
            <a:ext cx="2276890" cy="614041"/>
          </a:xfrm>
          <a:prstGeom prst="flowChartAlternateProcess">
            <a:avLst/>
          </a:prstGeom>
          <a:solidFill>
            <a:schemeClr val="accent1"/>
          </a:solidFill>
          <a:ln w="19050">
            <a:noFill/>
          </a:ln>
          <a:effectLst>
            <a:outerShdw blurRad="127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0002" tIns="60005" rIns="30002" bIns="60005" numCol="1" spcCol="0" rtlCol="0" fromWordArt="0" anchor="ctr" anchorCtr="0" forceAA="0" compatLnSpc="1">
            <a:prstTxWarp prst="textNoShape">
              <a:avLst/>
            </a:prstTxWarp>
            <a:noAutofit/>
          </a:bodyPr>
          <a:lstStyle/>
          <a:p>
            <a:pPr algn="ctr">
              <a:spcAft>
                <a:spcPts val="500"/>
              </a:spcAft>
            </a:pPr>
            <a:r>
              <a:rPr lang="sv-SE" sz="2000" b="1" dirty="0">
                <a:solidFill>
                  <a:schemeClr val="tx1">
                    <a:lumMod val="90000"/>
                    <a:lumOff val="10000"/>
                  </a:schemeClr>
                </a:solidFill>
              </a:rPr>
              <a:t>Kommunerna</a:t>
            </a:r>
          </a:p>
        </p:txBody>
      </p:sp>
      <p:pic>
        <p:nvPicPr>
          <p:cNvPr id="17" name="Bild 16">
            <a:extLst>
              <a:ext uri="{FF2B5EF4-FFF2-40B4-BE49-F238E27FC236}">
                <a16:creationId xmlns:a16="http://schemas.microsoft.com/office/drawing/2014/main" id="{E4E32FE3-2C92-42C2-B663-461329A1D1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21826" y="1866578"/>
            <a:ext cx="2144638" cy="1004355"/>
          </a:xfrm>
          <a:prstGeom prst="rect">
            <a:avLst/>
          </a:prstGeom>
        </p:spPr>
      </p:pic>
      <p:pic>
        <p:nvPicPr>
          <p:cNvPr id="18" name="Bild 17">
            <a:extLst>
              <a:ext uri="{FF2B5EF4-FFF2-40B4-BE49-F238E27FC236}">
                <a16:creationId xmlns:a16="http://schemas.microsoft.com/office/drawing/2014/main" id="{A75EA138-2BED-43C0-A710-377FD2C278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2777" y="1811454"/>
            <a:ext cx="2434469" cy="874352"/>
          </a:xfrm>
          <a:prstGeom prst="rect">
            <a:avLst/>
          </a:prstGeom>
        </p:spPr>
      </p:pic>
    </p:spTree>
    <p:extLst>
      <p:ext uri="{BB962C8B-B14F-4D97-AF65-F5344CB8AC3E}">
        <p14:creationId xmlns:p14="http://schemas.microsoft.com/office/powerpoint/2010/main" val="2501462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K-mall-2018-12 ljus">
  <a:themeElements>
    <a:clrScheme name="Grå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19050">
          <a:noFill/>
        </a:ln>
        <a:effectLst>
          <a:outerShdw blurRad="12700" dist="12700" dir="5400000" algn="t" rotWithShape="0">
            <a:prstClr val="black">
              <a:alpha val="40000"/>
            </a:prstClr>
          </a:outerShdw>
        </a:effectLst>
      </a:spPr>
      <a:bodyPr rot="0" spcFirstLastPara="0" vertOverflow="overflow" horzOverflow="overflow" vert="horz" wrap="square" lIns="36000" tIns="72000" rIns="36000" bIns="72000" numCol="1" spcCol="0" rtlCol="0" fromWordArt="0" anchor="ctr" anchorCtr="0" forceAA="0" compatLnSpc="1">
        <a:prstTxWarp prst="textNoShape">
          <a:avLst/>
        </a:prstTxWarp>
        <a:noAutofit/>
      </a:bodyPr>
      <a:lstStyle>
        <a:defPPr algn="ctr">
          <a:spcAft>
            <a:spcPts val="600"/>
          </a:spcAft>
          <a:defRPr sz="1400">
            <a:solidFill>
              <a:schemeClr val="tx1">
                <a:lumMod val="90000"/>
                <a:lumOff val="10000"/>
              </a:schemeClr>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olidFill>
            <a:schemeClr val="accent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sz="1400" spc="-20" dirty="0" smtClean="0">
            <a:solidFill>
              <a:schemeClr val="tx1">
                <a:lumMod val="90000"/>
                <a:lumOff val="10000"/>
              </a:schemeClr>
            </a:solidFill>
            <a:latin typeface="+mn-lt"/>
          </a:defRPr>
        </a:defPPr>
      </a:lstStyle>
    </a:txDef>
  </a:objectDefaults>
  <a:extraClrSchemeLst>
    <a:extraClrScheme>
      <a:clrScheme name="Office-tema 1">
        <a:dk1>
          <a:srgbClr val="000000"/>
        </a:dk1>
        <a:lt1>
          <a:srgbClr val="FFFFFF"/>
        </a:lt1>
        <a:dk2>
          <a:srgbClr val="007336"/>
        </a:dk2>
        <a:lt2>
          <a:srgbClr val="808080"/>
        </a:lt2>
        <a:accent1>
          <a:srgbClr val="D0DE8E"/>
        </a:accent1>
        <a:accent2>
          <a:srgbClr val="84B317"/>
        </a:accent2>
        <a:accent3>
          <a:srgbClr val="FFFFFF"/>
        </a:accent3>
        <a:accent4>
          <a:srgbClr val="000000"/>
        </a:accent4>
        <a:accent5>
          <a:srgbClr val="E4ECC6"/>
        </a:accent5>
        <a:accent6>
          <a:srgbClr val="77A214"/>
        </a:accent6>
        <a:hlink>
          <a:srgbClr val="0098D1"/>
        </a:hlink>
        <a:folHlink>
          <a:srgbClr val="9D62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K_original_ppt-mall" id="{36A0DBC0-13A5-432A-A628-79C8EE2D8F02}" vid="{6AC81A52-3750-4042-AEC5-8A077A3F371D}"/>
    </a:ext>
  </a:extLst>
</a:theme>
</file>

<file path=ppt/theme/theme2.xml><?xml version="1.0" encoding="utf-8"?>
<a:theme xmlns:a="http://schemas.openxmlformats.org/drawingml/2006/main" name="Arbetsförmedlingen, vit">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6385D98-5984-4ABE-8255-A19A7B5C4316}" vid="{14084F02-E16B-40C5-95F1-1F6814F54338}"/>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FK Dokument Nätverk CTH" ma:contentTypeID="0x0101004C9F790C08E10B48B1B75E883AE1E9CA10006F2D1BA5CDAC4340829D7DF2F46D3B63" ma:contentTypeVersion="1" ma:contentTypeDescription="" ma:contentTypeScope="" ma:versionID="d5f70f21de60bac5aca92ee2d0091d22">
  <xsd:schema xmlns:xsd="http://www.w3.org/2001/XMLSchema" xmlns:xs="http://www.w3.org/2001/XMLSchema" xmlns:p="http://schemas.microsoft.com/office/2006/metadata/properties" xmlns:ns2="55233822-c5b8-47ca-8766-c186923f7da0" targetNamespace="http://schemas.microsoft.com/office/2006/metadata/properties" ma:root="true" ma:fieldsID="7c21442ade169c9d6dfab03b5bbe5d43" ns2:_="">
    <xsd:import namespace="55233822-c5b8-47ca-8766-c186923f7da0"/>
    <xsd:element name="properties">
      <xsd:complexType>
        <xsd:sequence>
          <xsd:element name="documentManagement">
            <xsd:complexType>
              <xsd:all>
                <xsd:element ref="ns2:Versionsnummer"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33822-c5b8-47ca-8766-c186923f7da0" elementFormDefault="qualified">
    <xsd:import namespace="http://schemas.microsoft.com/office/2006/documentManagement/types"/>
    <xsd:import namespace="http://schemas.microsoft.com/office/infopath/2007/PartnerControls"/>
    <xsd:element name="Versionsnummer" ma:index="8" nillable="true" ma:displayName="Ver.nr" ma:description="Nuvarande versionsnummer på dokumentet i grupprummet." ma:internalName="Versionsnummer" ma:readOnly="false">
      <xsd:simpleType>
        <xsd:restriction base="dms:Text">
          <xsd:maxLength value="255"/>
        </xsd:restriction>
      </xsd:simpleType>
    </xsd:element>
    <xsd:element name="TaxKeywordTaxHTField" ma:index="9" nillable="true" ma:taxonomy="true" ma:internalName="TaxKeywordTaxHTField" ma:taxonomyFieldName="TaxKeyword" ma:displayName="Taggar" ma:readOnly="false" ma:fieldId="{23f27201-bee3-471e-b2e7-b64fd8b7ca38}" ma:taxonomyMulti="true" ma:sspId="0914f41c-5f0f-43f5-864d-828814af7558"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f8c05672-65b2-4eb3-9b30-598b92f7c5d4}" ma:internalName="TaxCatchAll" ma:showField="CatchAllData" ma:web="b1c21c61-4512-4386-a450-8cb9b7b32a38">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f8c05672-65b2-4eb3-9b30-598b92f7c5d4}" ma:internalName="TaxCatchAllLabel" ma:readOnly="true" ma:showField="CatchAllDataLabel" ma:web="b1c21c61-4512-4386-a450-8cb9b7b32a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haredContentType xmlns="Microsoft.SharePoint.Taxonomy.ContentTypeSync" SourceId="0914f41c-5f0f-43f5-864d-828814af7558" ContentTypeId="0x0101004C9F790C08E10B48B1B75E883AE1E9CA10"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55233822-c5b8-47ca-8766-c186923f7da0"/>
    <Versionsnummer xmlns="55233822-c5b8-47ca-8766-c186923f7da0" xsi:nil="true"/>
    <TaxKeywordTaxHTField xmlns="55233822-c5b8-47ca-8766-c186923f7da0">
      <Terms xmlns="http://schemas.microsoft.com/office/infopath/2007/PartnerControls"/>
    </TaxKeywordTaxHTField>
  </documentManagement>
</p:properties>
</file>

<file path=customXml/itemProps1.xml><?xml version="1.0" encoding="utf-8"?>
<ds:datastoreItem xmlns:ds="http://schemas.openxmlformats.org/officeDocument/2006/customXml" ds:itemID="{0F4AA433-8D63-4107-B00B-CC0C9395F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233822-c5b8-47ca-8766-c186923f7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B53855-9B2A-4E8D-AEEE-D0F8AD6BDAA5}">
  <ds:schemaRefs>
    <ds:schemaRef ds:uri="http://schemas.microsoft.com/office/2006/metadata/customXsn"/>
  </ds:schemaRefs>
</ds:datastoreItem>
</file>

<file path=customXml/itemProps3.xml><?xml version="1.0" encoding="utf-8"?>
<ds:datastoreItem xmlns:ds="http://schemas.openxmlformats.org/officeDocument/2006/customXml" ds:itemID="{05C53AAC-354B-4E5B-BA27-1AF8B40FA47B}">
  <ds:schemaRefs>
    <ds:schemaRef ds:uri="Microsoft.SharePoint.Taxonomy.ContentTypeSync"/>
  </ds:schemaRefs>
</ds:datastoreItem>
</file>

<file path=customXml/itemProps4.xml><?xml version="1.0" encoding="utf-8"?>
<ds:datastoreItem xmlns:ds="http://schemas.openxmlformats.org/officeDocument/2006/customXml" ds:itemID="{F28A5CFD-ECC5-423E-813C-439AE1968B57}">
  <ds:schemaRefs>
    <ds:schemaRef ds:uri="http://schemas.microsoft.com/sharepoint/v3/contenttype/forms"/>
  </ds:schemaRefs>
</ds:datastoreItem>
</file>

<file path=customXml/itemProps5.xml><?xml version="1.0" encoding="utf-8"?>
<ds:datastoreItem xmlns:ds="http://schemas.openxmlformats.org/officeDocument/2006/customXml" ds:itemID="{5105AC99-714A-4407-977E-6BAC090E71EC}">
  <ds:schemaRefs>
    <ds:schemaRef ds:uri="http://schemas.openxmlformats.org/package/2006/metadata/core-propertie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55233822-c5b8-47ca-8766-c186923f7da0"/>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564</TotalTime>
  <Words>665</Words>
  <Application>Microsoft Office PowerPoint</Application>
  <PresentationFormat>Anpassad</PresentationFormat>
  <Paragraphs>103</Paragraphs>
  <Slides>16</Slides>
  <Notes>7</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16</vt:i4>
      </vt:variant>
    </vt:vector>
  </HeadingPairs>
  <TitlesOfParts>
    <vt:vector size="24" baseType="lpstr">
      <vt:lpstr>Arial</vt:lpstr>
      <vt:lpstr>Calibri</vt:lpstr>
      <vt:lpstr>Courier New</vt:lpstr>
      <vt:lpstr>Georgia</vt:lpstr>
      <vt:lpstr>Helvetica Neue Medium</vt:lpstr>
      <vt:lpstr>Times New Roman</vt:lpstr>
      <vt:lpstr>FK-mall-2018-12 ljus</vt:lpstr>
      <vt:lpstr>Arbetsförmedlingen, vit</vt:lpstr>
      <vt:lpstr>Underrättelse vid misstanke  om felaktig utbetalning  från välfärdssystemen </vt:lpstr>
      <vt:lpstr>Bakgrund</vt:lpstr>
      <vt:lpstr>Lagen om underrättelseskyldighet (2008:206)</vt:lpstr>
      <vt:lpstr>Lagen om underrättelseskyldighet (2008:206)</vt:lpstr>
      <vt:lpstr>Lagen om underrättelseskyldighet (2008:206)</vt:lpstr>
      <vt:lpstr>§ 1 – mottagare av underrättelser </vt:lpstr>
      <vt:lpstr>§ 2 – skyldighet att lämna underrättelser</vt:lpstr>
      <vt:lpstr>Utbetalande myndigheter och förmåner</vt:lpstr>
      <vt:lpstr>Utbetalande myndigheter och förmåner</vt:lpstr>
      <vt:lpstr>Att begära kompletterande uppgifter</vt:lpstr>
      <vt:lpstr>Så här lämnar du underrättelser</vt:lpstr>
      <vt:lpstr>Impuls till Försäkringskassan</vt:lpstr>
      <vt:lpstr>Impuls till Pensionsmyndigheten</vt:lpstr>
      <vt:lpstr>Impuls till Arbetsförmedlingen</vt:lpstr>
      <vt:lpstr>Impulser Skatteverket</vt:lpstr>
      <vt:lpstr>Så här ser formuläret ut</vt:lpstr>
    </vt:vector>
  </TitlesOfParts>
  <Company>FK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Felaktiga utbetalningar från välfärdssystemen</dc:title>
  <dc:creator>Waldemarsson Evelina (41227)</dc:creator>
  <cp:keywords/>
  <cp:lastModifiedBy>Nehro Maria (4100)</cp:lastModifiedBy>
  <cp:revision>42</cp:revision>
  <cp:lastPrinted>2021-05-28T13:54:43Z</cp:lastPrinted>
  <dcterms:created xsi:type="dcterms:W3CDTF">2020-11-17T08:08:58Z</dcterms:created>
  <dcterms:modified xsi:type="dcterms:W3CDTF">2024-06-10T13:45:40Z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QBANK_DOCINFO">
    <vt:lpwstr>4</vt:lpwstr>
  </property>
  <property fmtid="{D5CDD505-2E9C-101B-9397-08002B2CF9AE}" pid="3" name="QBANK_DOCINFO_0">
    <vt:lpwstr>eyJEb2NJZCI6IjA0YzVkM2VlYjdmYjRlYTdhOTVkZmQ2YmU3YTY3ZGEwIiwiTmFtZSI6ImZrNzIzLWJpbGRzcGVsLW1pc3N0YW5rZS1mZWxha3RpZy11dGJldGFsbmluZy5wcHR4IiwiVXNlciI6IkFEU1xcNjYxMTY5MDEiLCJBdXRob3IiOiJXYWxkZW1hcnNzb24gRXZlbGluYSAoNDEyMjcpIiwiVXNlckFnZW50IjoiT2ZmaWNlIFBvd2V</vt:lpwstr>
  </property>
  <property fmtid="{D5CDD505-2E9C-101B-9397-08002B2CF9AE}" pid="4" name="QBANK_DOCINFO_1">
    <vt:lpwstr>yUG9pbnQiLCJNZWRpYXNJbkRvY3VtZW50IjpbeyJNZWRpYUlkIjoyODI5LCJVc2FnZUlkIjoxNTE0NSwiRGF0ZSI6IjIwMjAtMTEtMTcifSx7Ik1lZGlhSWQiOjE2NzMsIlVzYWdlSWQiOjE1MTQ2LCJEYXRlIjoiMjAyMC0xMS0xNyJ9LHsiTWVkaWFJZCI6MTY3MywiVXNhZ2VJZCI6MTUxNDcsIkRhdGUiOiIyMDIwLTExLTE3In0seyJNZW</vt:lpwstr>
  </property>
  <property fmtid="{D5CDD505-2E9C-101B-9397-08002B2CF9AE}" pid="5" name="QBANK_DOCINFO_2">
    <vt:lpwstr>RpYUlkIjo3MTYsIlVzYWdlSWQiOjE1MTQ4LCJEYXRlIjoiMjAyMC0xMS0xNyJ9LHsiTWVkaWFJZCI6MTY5NSwiVXNhZ2VJZCI6MTUxNDksIkRhdGUiOiIyMDIwLTExLTE3In0seyJNZWRpYUlkIjoyODI5LCJVc2FnZUlkIjoxNTE1MCwiRGF0ZSI6IjIwMjAtMTEtMTcifSx7Ik1lZGlhSWQiOjI4MjksIlVzYWdlSWQiOjE1MTUxLCJEYXRlI</vt:lpwstr>
  </property>
  <property fmtid="{D5CDD505-2E9C-101B-9397-08002B2CF9AE}" pid="6" name="QBANK_DOCINFO_3">
    <vt:lpwstr>joiMjAyMC0xMS0xNyJ9LHsiTWVkaWFJZCI6MjgyOSwiVXNhZ2VJZCI6MTUxNTIsIkRhdGUiOiIyMDIwLTExLTE3In1dfQ==</vt:lpwstr>
  </property>
  <property fmtid="{D5CDD505-2E9C-101B-9397-08002B2CF9AE}" pid="7" name="ContentTypeId">
    <vt:lpwstr>0x0101004C9F790C08E10B48B1B75E883AE1E9CA10006F2D1BA5CDAC4340829D7DF2F46D3B63</vt:lpwstr>
  </property>
  <property fmtid="{D5CDD505-2E9C-101B-9397-08002B2CF9AE}" pid="8" name="TaxKeyword">
    <vt:lpwstr/>
  </property>
</Properties>
</file>